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60" r:id="rId2"/>
    <p:sldId id="319" r:id="rId3"/>
    <p:sldId id="322" r:id="rId4"/>
    <p:sldId id="321" r:id="rId5"/>
    <p:sldId id="355" r:id="rId6"/>
    <p:sldId id="400" r:id="rId7"/>
    <p:sldId id="393" r:id="rId8"/>
    <p:sldId id="357" r:id="rId9"/>
    <p:sldId id="358" r:id="rId10"/>
    <p:sldId id="359" r:id="rId11"/>
    <p:sldId id="263" r:id="rId12"/>
    <p:sldId id="312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315" r:id="rId26"/>
    <p:sldId id="316" r:id="rId27"/>
    <p:sldId id="281" r:id="rId28"/>
    <p:sldId id="282" r:id="rId29"/>
    <p:sldId id="283" r:id="rId30"/>
    <p:sldId id="284" r:id="rId31"/>
    <p:sldId id="311" r:id="rId32"/>
    <p:sldId id="292" r:id="rId33"/>
    <p:sldId id="293" r:id="rId34"/>
    <p:sldId id="294" r:id="rId35"/>
    <p:sldId id="295" r:id="rId36"/>
    <p:sldId id="306" r:id="rId37"/>
    <p:sldId id="307" r:id="rId38"/>
    <p:sldId id="360" r:id="rId39"/>
    <p:sldId id="261" r:id="rId40"/>
    <p:sldId id="262" r:id="rId41"/>
    <p:sldId id="286" r:id="rId42"/>
    <p:sldId id="401" r:id="rId43"/>
    <p:sldId id="402" r:id="rId44"/>
    <p:sldId id="403" r:id="rId45"/>
    <p:sldId id="404" r:id="rId46"/>
    <p:sldId id="405" r:id="rId47"/>
    <p:sldId id="406" r:id="rId48"/>
    <p:sldId id="287" r:id="rId49"/>
    <p:sldId id="289" r:id="rId50"/>
    <p:sldId id="290" r:id="rId51"/>
    <p:sldId id="408" r:id="rId52"/>
    <p:sldId id="409" r:id="rId53"/>
    <p:sldId id="410" r:id="rId54"/>
    <p:sldId id="291" r:id="rId55"/>
    <p:sldId id="422" r:id="rId56"/>
    <p:sldId id="423" r:id="rId57"/>
    <p:sldId id="412" r:id="rId58"/>
    <p:sldId id="413" r:id="rId59"/>
    <p:sldId id="419" r:id="rId60"/>
    <p:sldId id="420" r:id="rId61"/>
    <p:sldId id="421" r:id="rId62"/>
    <p:sldId id="323" r:id="rId63"/>
    <p:sldId id="327" r:id="rId64"/>
    <p:sldId id="328" r:id="rId65"/>
    <p:sldId id="329" r:id="rId66"/>
    <p:sldId id="330" r:id="rId67"/>
    <p:sldId id="326" r:id="rId68"/>
    <p:sldId id="324" r:id="rId69"/>
    <p:sldId id="32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10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E4379EB-FA46-F647-98E2-BFA9F17067C7}" type="slidenum">
              <a:rPr lang="en-US" sz="1200"/>
              <a:pPr/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4792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BFE4CBB-16F7-C44C-BD1C-B9FB0BD24E8C}" type="slidenum">
              <a:rPr lang="en-US" sz="1200"/>
              <a:pPr/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3339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5169DB3-A705-DD43-9972-993B4C45001A}" type="slidenum">
              <a:rPr lang="en-US" sz="1200"/>
              <a:pPr/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0851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5126669-CFC9-294D-9931-7F0686207AA9}" type="slidenum">
              <a:rPr lang="en-US" sz="1200"/>
              <a:pPr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7934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5683BF-E9FE-2A49-B881-1650B8905730}" type="slidenum">
              <a:rPr lang="en-US" sz="1200"/>
              <a:pPr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7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B9905D-8D08-054C-A8D9-C53A0E03EFF7}" type="slidenum">
              <a:rPr lang="en-US" sz="1200"/>
              <a:pPr/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351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0A4910B-4825-A844-9180-BE6FCA0AFE8F}" type="slidenum">
              <a:rPr lang="en-US" sz="1200"/>
              <a:pPr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456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047B779-19EA-FF4D-B3BF-DEE305992A6D}" type="slidenum">
              <a:rPr lang="en-US" sz="1200"/>
              <a:pPr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94893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5214DDD-6CBB-AC4B-A750-6B0AAEEAE900}" type="slidenum">
              <a:rPr lang="en-US" sz="1200"/>
              <a:pPr/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678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5FA93E0-C402-7849-B7E0-A2CF865D7016}" type="slidenum">
              <a:rPr lang="en-US" sz="1200"/>
              <a:pPr/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3750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91BAE9-B563-2A4D-97BA-234243AAD606}" type="slidenum">
              <a:rPr lang="en-US" sz="1200"/>
              <a:pPr/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7909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683C0DD-A738-5F48-9B3C-39423847B08F}" type="slidenum">
              <a:rPr lang="en-US" sz="1200"/>
              <a:pPr/>
              <a:t>32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7245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6B6BF0-C34C-FB43-8EA4-9C22DA985A28}" type="slidenum">
              <a:rPr lang="en-US" sz="1200"/>
              <a:pPr/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3088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7253DD6-58FC-BC4E-B3EE-88070AA9A9A6}" type="slidenum">
              <a:rPr lang="en-US" sz="1200"/>
              <a:pPr/>
              <a:t>34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13349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FEBB313-6FAB-544C-B333-AA2C8AB14790}" type="slidenum">
              <a:rPr lang="en-US" sz="1200"/>
              <a:pPr/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2244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70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3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887BEC0-5F85-D34D-A698-5730A7AEDEE2}" type="slidenum">
              <a:rPr lang="en-US" sz="1200"/>
              <a:pPr/>
              <a:t>49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5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8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you implement a ray-triangle intersection test?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93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7253DD6-58FC-BC4E-B3EE-88070AA9A9A6}" type="slidenum">
              <a:rPr lang="en-US" sz="1200"/>
              <a:pPr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14290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DFC5E92-0E17-784B-B64E-D8A20D019D2C}" type="slidenum">
              <a:rPr lang="en-US" sz="1200"/>
              <a:pPr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9644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9FD0C6-CD82-654A-878A-EB7C857A15AB}" type="slidenum">
              <a:rPr lang="en-US" sz="1200"/>
              <a:pPr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4520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27103C3-AC28-5348-88E1-F93D98FBB5C9}" type="slidenum">
              <a:rPr lang="en-US" sz="120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300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2429301-B6D4-4543-8829-5A52CC7DE791}" type="slidenum">
              <a:rPr lang="en-US" sz="1200"/>
              <a:pPr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23494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CD625D9-EDAB-F24C-B214-9435DC57856E}" type="slidenum">
              <a:rPr lang="en-US" sz="1200"/>
              <a:pPr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1452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IIiQZw_p_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Computer Graphics: Rendering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6CA6-CDAC-4A56-8BD0-60C3070F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-75406"/>
            <a:ext cx="10515600" cy="1325563"/>
          </a:xfrm>
        </p:spPr>
        <p:txBody>
          <a:bodyPr/>
          <a:lstStyle/>
          <a:p>
            <a:r>
              <a:rPr lang="en-US" dirty="0"/>
              <a:t>Hidden Surface Removal: Z-Buffer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6C41-F29E-4B18-9DF1-053AD9D2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4" y="975519"/>
            <a:ext cx="11737074" cy="4351338"/>
          </a:xfrm>
        </p:spPr>
        <p:txBody>
          <a:bodyPr/>
          <a:lstStyle/>
          <a:p>
            <a:r>
              <a:rPr lang="en-US" dirty="0"/>
              <a:t>In addition to the frame-buffer that stores pixel colors</a:t>
            </a:r>
          </a:p>
          <a:p>
            <a:r>
              <a:rPr lang="en-US" dirty="0"/>
              <a:t>Keep a Z-Buffer that stores pixel depth</a:t>
            </a:r>
          </a:p>
          <a:p>
            <a:pPr lvl="1"/>
            <a:r>
              <a:rPr lang="en-US" dirty="0"/>
              <a:t>For each fragment (</a:t>
            </a:r>
            <a:r>
              <a:rPr lang="en-US" dirty="0" err="1"/>
              <a:t>x,y</a:t>
            </a:r>
            <a:r>
              <a:rPr lang="en-US" dirty="0"/>
              <a:t>) we process check if it is closer than frame-buffer pixel</a:t>
            </a:r>
          </a:p>
          <a:p>
            <a:pPr lvl="1"/>
            <a:r>
              <a:rPr lang="en-US" dirty="0"/>
              <a:t>If so, update frame-buffer and Z-Buffer values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0EA37-795C-4108-B09B-3457A3E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7" y="2927137"/>
            <a:ext cx="1326012" cy="3450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97A85-53F0-4428-91E3-CD596A5E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90" y="2878782"/>
            <a:ext cx="2207169" cy="3450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EBC1E-CF91-4596-9510-3D446EAC3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40" y="2975490"/>
            <a:ext cx="2448906" cy="335393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17E7565-2927-46C1-B3C5-5D31D71DB112}"/>
              </a:ext>
            </a:extLst>
          </p:cNvPr>
          <p:cNvSpPr/>
          <p:nvPr/>
        </p:nvSpPr>
        <p:spPr>
          <a:xfrm>
            <a:off x="1760561" y="3944203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3FAA06-D384-408E-9508-322647F5118B}"/>
              </a:ext>
            </a:extLst>
          </p:cNvPr>
          <p:cNvSpPr/>
          <p:nvPr/>
        </p:nvSpPr>
        <p:spPr>
          <a:xfrm>
            <a:off x="5809397" y="3912169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2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6248400" cy="10668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Shading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300" y="1529590"/>
            <a:ext cx="11645900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>
                <a:ea typeface="ＭＳ Ｐゴシック" charset="0"/>
                <a:cs typeface="ＭＳ Ｐゴシック" charset="0"/>
              </a:rPr>
              <a:t>Shading</a:t>
            </a:r>
            <a:r>
              <a:rPr lang="en-US" dirty="0">
                <a:ea typeface="ＭＳ Ｐゴシック" charset="0"/>
                <a:cs typeface="ＭＳ Ｐゴシック" charset="0"/>
              </a:rPr>
              <a:t> refers to the process of determining the color for a pixel (or vertex…or polygon) during the rendering process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03917-6107-45FA-A66B-43F76991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60" y="2370379"/>
            <a:ext cx="1335140" cy="1335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363F5-BCB0-4CB6-8D18-9EB13653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920" y="2128774"/>
            <a:ext cx="2347163" cy="1761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7B19A-D7BD-4951-9E2F-62D02B28AF64}"/>
              </a:ext>
            </a:extLst>
          </p:cNvPr>
          <p:cNvSpPr txBox="1"/>
          <p:nvPr/>
        </p:nvSpPr>
        <p:spPr>
          <a:xfrm>
            <a:off x="711200" y="3890671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draw sphere using the same red for each pixel…we get something that is not realistic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B8692-D948-4B88-BEEA-3E89998279FA}"/>
              </a:ext>
            </a:extLst>
          </p:cNvPr>
          <p:cNvSpPr txBox="1"/>
          <p:nvPr/>
        </p:nvSpPr>
        <p:spPr>
          <a:xfrm>
            <a:off x="5765800" y="3995678"/>
            <a:ext cx="4051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model how light is reflected from the surface in the real world….</a:t>
            </a:r>
          </a:p>
          <a:p>
            <a:endParaRPr lang="en-US" dirty="0"/>
          </a:p>
          <a:p>
            <a:r>
              <a:rPr lang="en-US" dirty="0"/>
              <a:t>The most common model is the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Repflection</a:t>
            </a:r>
            <a:r>
              <a:rPr lang="en-US" dirty="0"/>
              <a:t> model</a:t>
            </a:r>
          </a:p>
          <a:p>
            <a:endParaRPr lang="en-US" dirty="0"/>
          </a:p>
          <a:p>
            <a:r>
              <a:rPr lang="en-US" dirty="0"/>
              <a:t>Created 40 years ago…still widely used</a:t>
            </a:r>
          </a:p>
          <a:p>
            <a:endParaRPr lang="en-US" dirty="0"/>
          </a:p>
          <a:p>
            <a:r>
              <a:rPr lang="en-US" dirty="0"/>
              <a:t>Though more physically correct reflection models are starting to be used more</a:t>
            </a:r>
          </a:p>
        </p:txBody>
      </p:sp>
    </p:spTree>
    <p:extLst>
      <p:ext uri="{BB962C8B-B14F-4D97-AF65-F5344CB8AC3E}">
        <p14:creationId xmlns:p14="http://schemas.microsoft.com/office/powerpoint/2010/main" val="109967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Reflectance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46" r="-5384"/>
          <a:stretch/>
        </p:blipFill>
        <p:spPr>
          <a:xfrm>
            <a:off x="1524000" y="2327007"/>
            <a:ext cx="9074770" cy="232274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1" y="4938504"/>
            <a:ext cx="8558372" cy="9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A89B8DB6-9584-FA46-862E-221B97A77277}" type="slidenum">
              <a:rPr lang="es-ES" sz="1000">
                <a:latin typeface="Arial" charset="0"/>
              </a:rPr>
              <a:pPr lvl="1"/>
              <a:t>13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5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Shading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696" y="1761564"/>
            <a:ext cx="8913813" cy="4563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We will create a </a:t>
            </a:r>
            <a:r>
              <a:rPr lang="en-US" sz="2400" b="1" i="1" u="sng" dirty="0">
                <a:ea typeface="ＭＳ Ｐゴシック" charset="0"/>
                <a:cs typeface="ＭＳ Ｐゴシック" charset="0"/>
              </a:rPr>
              <a:t>simple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mathematical model for shading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It will be function that takes in: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Light sources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Material properties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Location of viewer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Surface orientation</a:t>
            </a: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 marL="0" indent="0">
              <a:buNone/>
            </a:pPr>
            <a:r>
              <a:rPr lang="en-US" sz="2200" dirty="0">
                <a:ea typeface="ＭＳ Ｐゴシック" charset="0"/>
              </a:rPr>
              <a:t>And returns a color….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95F40-AF3E-41C9-88F7-C5631303BC61}"/>
              </a:ext>
            </a:extLst>
          </p:cNvPr>
          <p:cNvSpPr txBox="1"/>
          <p:nvPr/>
        </p:nvSpPr>
        <p:spPr>
          <a:xfrm>
            <a:off x="4875088" y="950360"/>
            <a:ext cx="398123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Well…there’s a lot of symbols but the ideas and math are simple</a:t>
            </a:r>
          </a:p>
        </p:txBody>
      </p:sp>
    </p:spTree>
    <p:extLst>
      <p:ext uri="{BB962C8B-B14F-4D97-AF65-F5344CB8AC3E}">
        <p14:creationId xmlns:p14="http://schemas.microsoft.com/office/powerpoint/2010/main" val="1864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5" descr="AN06F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46" y="484503"/>
            <a:ext cx="5156534" cy="395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Scattering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7806" y="2072580"/>
            <a:ext cx="11028207" cy="36707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Light strikes A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absorbed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Some of scattered light strikes 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absorbed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Some of this scattered light strikes A and so on</a:t>
            </a:r>
          </a:p>
        </p:txBody>
      </p:sp>
    </p:spTree>
    <p:extLst>
      <p:ext uri="{BB962C8B-B14F-4D97-AF65-F5344CB8AC3E}">
        <p14:creationId xmlns:p14="http://schemas.microsoft.com/office/powerpoint/2010/main" val="14574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58DCC16-E990-0340-BE25-69029C0D6E53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5352"/>
            <a:ext cx="10515600" cy="132556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Rendering Equation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7882" y="1159099"/>
            <a:ext cx="11644648" cy="465003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Scattering and absorption of light described by the </a:t>
            </a:r>
            <a:r>
              <a:rPr lang="en-US" i="1" dirty="0">
                <a:ea typeface="ＭＳ Ｐゴシック" charset="0"/>
                <a:cs typeface="ＭＳ Ｐゴシック" charset="0"/>
              </a:rPr>
              <a:t>rendering equation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Scattering and absorption are infinite phenomena </a:t>
            </a:r>
            <a:r>
              <a:rPr lang="en-US" i="1" dirty="0">
                <a:ea typeface="ＭＳ Ｐゴシック" charset="0"/>
                <a:cs typeface="ＭＳ Ｐゴシック" charset="0"/>
              </a:rPr>
              <a:t> 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Cannot</a:t>
            </a:r>
            <a:r>
              <a:rPr lang="en-US" i="1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be</a:t>
            </a:r>
            <a:r>
              <a:rPr lang="en-US" i="1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solved in general analytically</a:t>
            </a:r>
          </a:p>
          <a:p>
            <a:pPr lvl="1"/>
            <a:r>
              <a:rPr lang="en-US" dirty="0">
                <a:ea typeface="ＭＳ Ｐゴシック" charset="0"/>
              </a:rPr>
              <a:t>Describes global lighting effects</a:t>
            </a:r>
          </a:p>
          <a:p>
            <a:r>
              <a:rPr lang="en-US" dirty="0">
                <a:ea typeface="ＭＳ Ｐゴシック" charset="0"/>
              </a:rPr>
              <a:t>CS 419 discusses solutions to the rendering equation </a:t>
            </a:r>
          </a:p>
          <a:p>
            <a:pPr lvl="1"/>
            <a:r>
              <a:rPr lang="en-US" dirty="0">
                <a:ea typeface="ＭＳ Ｐゴシック" charset="0"/>
              </a:rPr>
              <a:t>Ray-tracing, path tracing,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21" y="3701923"/>
            <a:ext cx="7540380" cy="31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8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Global Effects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419234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3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Local vs Global Illumination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35" y="1886755"/>
            <a:ext cx="12121166" cy="44378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Correct shading requires a global calculation involving all objects and light sources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Incompatible with pipeline model which shades each polygon independently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Why do we want to shade each polygon independently?</a:t>
            </a:r>
            <a:br>
              <a:rPr lang="en-US" sz="2000" dirty="0">
                <a:ea typeface="ＭＳ Ｐゴシック" charset="0"/>
              </a:rPr>
            </a:b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However, in computer graphics, we are happy if things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look right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There exist many techniques for approximating global effects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Can anyone guess what you can do to approximate global illumination in rasterization?</a:t>
            </a:r>
          </a:p>
          <a:p>
            <a:pPr lvl="2"/>
            <a:r>
              <a:rPr lang="en-US" sz="1600" dirty="0">
                <a:ea typeface="ＭＳ Ｐゴシック" charset="0"/>
              </a:rPr>
              <a:t>How do people render shadows? Or mirrors?</a:t>
            </a:r>
          </a:p>
        </p:txBody>
      </p:sp>
    </p:spTree>
    <p:extLst>
      <p:ext uri="{BB962C8B-B14F-4D97-AF65-F5344CB8AC3E}">
        <p14:creationId xmlns:p14="http://schemas.microsoft.com/office/powerpoint/2010/main" val="397082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11267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Light-Material Interaction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349" y="1687132"/>
            <a:ext cx="11964473" cy="52814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Light that strikes an object is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partially absorbed and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partially scattered (reflected)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The amount reflected determines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color of the object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brightness of the object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A surface appears red under white light because the red component of the light is reflected</a:t>
            </a: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How the reflected light is scattered depends on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the smoothness and orientation of the surface</a:t>
            </a:r>
          </a:p>
        </p:txBody>
      </p:sp>
    </p:spTree>
    <p:extLst>
      <p:ext uri="{BB962C8B-B14F-4D97-AF65-F5344CB8AC3E}">
        <p14:creationId xmlns:p14="http://schemas.microsoft.com/office/powerpoint/2010/main" val="286456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 Sources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951" y="1955383"/>
            <a:ext cx="11353800" cy="4926928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General light sources are complex to model 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Would need to integrate light coming from all points on the source </a:t>
            </a:r>
          </a:p>
        </p:txBody>
      </p:sp>
      <p:pic>
        <p:nvPicPr>
          <p:cNvPr id="35845" name="Picture 5" descr="AN06F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66099"/>
            <a:ext cx="4719638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98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CCC9-324F-488D-B0B0-7D86616C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6B75-72CB-410D-91EB-5A58647A6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825625"/>
            <a:ext cx="11620500" cy="4351338"/>
          </a:xfrm>
        </p:spPr>
        <p:txBody>
          <a:bodyPr/>
          <a:lstStyle/>
          <a:p>
            <a:r>
              <a:rPr lang="en-US" dirty="0"/>
              <a:t>We have seen how geometry is transformed to generate an image</a:t>
            </a:r>
          </a:p>
          <a:p>
            <a:r>
              <a:rPr lang="en-US" dirty="0"/>
              <a:t>How do computer graphics systems simulate light transport?</a:t>
            </a:r>
          </a:p>
          <a:p>
            <a:r>
              <a:rPr lang="en-US" dirty="0"/>
              <a:t>There are two main approaches to </a:t>
            </a:r>
            <a:r>
              <a:rPr lang="en-US" b="1" i="1" dirty="0"/>
              <a:t>rendering</a:t>
            </a:r>
            <a:r>
              <a:rPr lang="en-US" dirty="0"/>
              <a:t> in 3D computer graphics</a:t>
            </a:r>
          </a:p>
          <a:p>
            <a:pPr lvl="1"/>
            <a:r>
              <a:rPr lang="en-US" dirty="0"/>
              <a:t>Rasterization</a:t>
            </a:r>
          </a:p>
          <a:p>
            <a:pPr lvl="1"/>
            <a:r>
              <a:rPr lang="en-US" dirty="0"/>
              <a:t>Ray-tracing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7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Simple Light Source Models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1384" y="2241177"/>
            <a:ext cx="10781016" cy="4025155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Point source</a:t>
            </a:r>
          </a:p>
          <a:p>
            <a:pPr lvl="1"/>
            <a:r>
              <a:rPr lang="en-US" dirty="0">
                <a:ea typeface="ＭＳ Ｐゴシック" charset="0"/>
              </a:rPr>
              <a:t>Model with position and color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Directional source</a:t>
            </a:r>
          </a:p>
          <a:p>
            <a:pPr lvl="1"/>
            <a:r>
              <a:rPr lang="en-US" dirty="0">
                <a:ea typeface="ＭＳ Ｐゴシック" charset="0"/>
              </a:rPr>
              <a:t>Distant source = infinite distance away (parallel)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Ambient light</a:t>
            </a:r>
          </a:p>
          <a:p>
            <a:pPr lvl="1"/>
            <a:r>
              <a:rPr lang="en-US" dirty="0">
                <a:ea typeface="ＭＳ Ｐゴシック" charset="0"/>
              </a:rPr>
              <a:t>Same amount of light everywhere in scene</a:t>
            </a:r>
          </a:p>
          <a:p>
            <a:pPr lvl="1"/>
            <a:r>
              <a:rPr lang="en-US" dirty="0">
                <a:ea typeface="ＭＳ Ｐゴシック" charset="0"/>
              </a:rPr>
              <a:t>Can model contribution of many sources and reflecting surfaces</a:t>
            </a:r>
          </a:p>
        </p:txBody>
      </p:sp>
    </p:spTree>
    <p:extLst>
      <p:ext uri="{BB962C8B-B14F-4D97-AF65-F5344CB8AC3E}">
        <p14:creationId xmlns:p14="http://schemas.microsoft.com/office/powerpoint/2010/main" val="133311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5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Surface Types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608" y="1661541"/>
            <a:ext cx="12047292" cy="4125376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Consider light traveling along a specific ray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The smoother a surface, the more reflected light is concentrated in a single direction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Perfect mirror reflects perfectly in a single direction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 very rough surface scatters light in all directions</a:t>
            </a:r>
          </a:p>
        </p:txBody>
      </p:sp>
      <p:pic>
        <p:nvPicPr>
          <p:cNvPr id="39941" name="Picture 5" descr="AN06F0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85" y="4333127"/>
            <a:ext cx="2568575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 descr="AN06F0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02847"/>
            <a:ext cx="2522538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2533184" y="6096001"/>
            <a:ext cx="2116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smooth surface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7010401" y="6096001"/>
            <a:ext cx="18953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rough surface</a:t>
            </a:r>
          </a:p>
        </p:txBody>
      </p:sp>
    </p:spTree>
    <p:extLst>
      <p:ext uri="{BB962C8B-B14F-4D97-AF65-F5344CB8AC3E}">
        <p14:creationId xmlns:p14="http://schemas.microsoft.com/office/powerpoint/2010/main" val="271755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514" y="426382"/>
            <a:ext cx="8913813" cy="914400"/>
          </a:xfrm>
        </p:spPr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Reflection Model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322" y="1526146"/>
            <a:ext cx="9993492" cy="44100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A simple model that can be computed rapidly</a:t>
            </a:r>
          </a:p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Has three components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Diffuse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Specular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Ambient</a:t>
            </a:r>
          </a:p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Uses four vectors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To source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To viewer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Normal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Perfect reflector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41989" name="Picture 5" descr="AN06F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73" y="2717443"/>
            <a:ext cx="40767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72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062" y="253580"/>
            <a:ext cx="12273566" cy="1325563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 charset="0"/>
                <a:cs typeface="ＭＳ Ｐゴシック" charset="0"/>
              </a:rPr>
              <a:t>Modeling a Lambertian Surface – Diffuse 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9514A-90D3-4CF9-8794-86CBCDA3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6265" y="2380597"/>
            <a:ext cx="4297359" cy="347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08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-1" y="1667814"/>
                <a:ext cx="12331521" cy="45985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Perfectly diffuse reflector</a:t>
                </a:r>
              </a:p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Light scattered equally in all directions</a:t>
                </a:r>
              </a:p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Amount of light reflected is affected by the angle of incidence</a:t>
                </a:r>
              </a:p>
              <a:p>
                <a:pPr lvl="1"/>
                <a:r>
                  <a:rPr lang="en-US" dirty="0">
                    <a:ea typeface="ＭＳ Ｐゴシック" charset="0"/>
                  </a:rPr>
                  <a:t>reflected light  proportional to </a:t>
                </a:r>
                <a:r>
                  <a:rPr lang="en-US" b="1" i="1" dirty="0">
                    <a:ea typeface="ＭＳ Ｐゴシック" charset="0"/>
                  </a:rPr>
                  <a:t>cosine of angle between l and n</a:t>
                </a:r>
                <a:endParaRPr lang="en-US" b="1" i="1" baseline="-25000" dirty="0">
                  <a:ea typeface="ＭＳ Ｐゴシック" charset="0"/>
                </a:endParaRPr>
              </a:p>
              <a:p>
                <a:pPr lvl="1"/>
                <a:r>
                  <a:rPr lang="en-US" dirty="0">
                    <a:ea typeface="ＭＳ Ｐゴシック" charset="0"/>
                    <a:cs typeface="Times New Roman" charset="0"/>
                  </a:rPr>
                  <a:t>if vectors normalized</a:t>
                </a: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⋅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𝑙</m:t>
                    </m:r>
                  </m:oMath>
                </a14:m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endParaRPr lang="en-US" dirty="0">
                  <a:ea typeface="ＭＳ Ｐゴシック" charset="0"/>
                  <a:cs typeface="Times New Roman" charset="0"/>
                </a:endParaRPr>
              </a:p>
              <a:p>
                <a:r>
                  <a:rPr lang="en-US" dirty="0">
                    <a:ea typeface="ＭＳ Ｐゴシック" charset="0"/>
                    <a:cs typeface="Times New Roman" charset="0"/>
                  </a:rPr>
                  <a:t>Amount of reflected light also affected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ＭＳ Ｐゴシック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ea typeface="ＭＳ Ｐゴシック" charset="0"/>
                  <a:cs typeface="Times New Roman" charset="0"/>
                </a:endParaRPr>
              </a:p>
              <a:p>
                <a:pPr lvl="1"/>
                <a:r>
                  <a:rPr lang="en-US" dirty="0">
                    <a:ea typeface="ＭＳ Ｐゴシック" charset="0"/>
                    <a:cs typeface="Times New Roman" charset="0"/>
                  </a:rPr>
                  <a:t>Each is an </a:t>
                </a:r>
                <a:r>
                  <a:rPr lang="en-US" dirty="0" err="1">
                    <a:ea typeface="ＭＳ Ｐゴシック" charset="0"/>
                    <a:cs typeface="Times New Roman" charset="0"/>
                  </a:rPr>
                  <a:t>rgb</a:t>
                </a:r>
                <a:r>
                  <a:rPr lang="en-US" dirty="0">
                    <a:ea typeface="ＭＳ Ｐゴシック" charset="0"/>
                    <a:cs typeface="Times New Roman" charset="0"/>
                  </a:rPr>
                  <a:t> value with each channel in [0,1]</a:t>
                </a: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endParaRPr lang="en-US" b="1" baseline="-25000" dirty="0">
                  <a:latin typeface="Times New Roman" charset="0"/>
                  <a:ea typeface="ＭＳ Ｐゴシック" charset="0"/>
                </a:endParaRPr>
              </a:p>
              <a:p>
                <a:endParaRPr lang="en-US" sz="2600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60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" y="1667814"/>
                <a:ext cx="12331521" cy="4598517"/>
              </a:xfrm>
              <a:blipFill>
                <a:blip r:embed="rId4"/>
                <a:stretch>
                  <a:fillRect l="-890" t="-3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6F1CCDD-FC70-40CF-9753-DAC0E767E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63" y="5906942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49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8387" y="273669"/>
            <a:ext cx="10966920" cy="9144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Modeling a Ideal Reflector – Specular Reflection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2772" y="1529709"/>
            <a:ext cx="8754589" cy="367076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Incoming light ray is reflected in a single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Normal is determined by local orientation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Given the direction of incoming light…we can find r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l and n are unit vectors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Angle of incidence = angle of reflection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The three vectors will be coplanar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What is another name for an ideal reflector?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b="1" i="1" dirty="0">
                <a:ea typeface="ＭＳ Ｐゴシック" charset="0"/>
                <a:cs typeface="ＭＳ Ｐゴシック" charset="0"/>
              </a:rPr>
              <a:t>r</a:t>
            </a:r>
            <a:r>
              <a:rPr lang="en-US" dirty="0">
                <a:ea typeface="ＭＳ Ｐゴシック" charset="0"/>
                <a:cs typeface="ＭＳ Ｐゴシック" charset="0"/>
              </a:rPr>
              <a:t> is computed as</a:t>
            </a:r>
          </a:p>
        </p:txBody>
      </p:sp>
      <p:pic>
        <p:nvPicPr>
          <p:cNvPr id="44037" name="Picture 5" descr="AN06F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63" y="3886666"/>
            <a:ext cx="2300288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0BC0A4-9380-46A7-A3F6-727F484FB8EC}"/>
                  </a:ext>
                </a:extLst>
              </p:cNvPr>
              <p:cNvSpPr txBox="1"/>
              <p:nvPr/>
            </p:nvSpPr>
            <p:spPr>
              <a:xfrm>
                <a:off x="1966054" y="5172785"/>
                <a:ext cx="5191019" cy="73866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0BC0A4-9380-46A7-A3F6-727F484F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054" y="5172785"/>
                <a:ext cx="519101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5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1" y="1623702"/>
            <a:ext cx="7610476" cy="2243865"/>
          </a:xfrm>
        </p:spPr>
        <p:txBody>
          <a:bodyPr>
            <a:normAutofit fontScale="92500"/>
          </a:bodyPr>
          <a:lstStyle/>
          <a:p>
            <a:r>
              <a:rPr lang="en-US" dirty="0"/>
              <a:t>Perfect specular reflection</a:t>
            </a:r>
          </a:p>
          <a:p>
            <a:pPr lvl="1"/>
            <a:r>
              <a:rPr lang="en-US" dirty="0"/>
              <a:t>Light is reflected in the single direction r</a:t>
            </a:r>
          </a:p>
          <a:p>
            <a:pPr lvl="1"/>
            <a:r>
              <a:rPr lang="en-US" dirty="0"/>
              <a:t>…the mirror reflection direction</a:t>
            </a:r>
          </a:p>
          <a:p>
            <a:r>
              <a:rPr lang="en-US" dirty="0"/>
              <a:t>Glossy specular reflection</a:t>
            </a:r>
          </a:p>
          <a:p>
            <a:pPr lvl="1"/>
            <a:r>
              <a:rPr lang="en-US" dirty="0"/>
              <a:t>Scattering clustered around mirror reflection direction</a:t>
            </a:r>
          </a:p>
        </p:txBody>
      </p:sp>
      <p:pic>
        <p:nvPicPr>
          <p:cNvPr id="4" name="Picture 3" descr="Figure14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0" y="3910585"/>
            <a:ext cx="7030097" cy="2431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635F5-5375-4E73-A31A-04EA60CB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11" y="365127"/>
            <a:ext cx="2857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4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59" y="60036"/>
            <a:ext cx="10515600" cy="1325563"/>
          </a:xfrm>
        </p:spPr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59" y="1132995"/>
            <a:ext cx="8175721" cy="2531927"/>
          </a:xfrm>
        </p:spPr>
        <p:txBody>
          <a:bodyPr>
            <a:normAutofit/>
          </a:bodyPr>
          <a:lstStyle/>
          <a:p>
            <a:r>
              <a:rPr lang="en-US" dirty="0"/>
              <a:t>Reflectance determined by</a:t>
            </a:r>
          </a:p>
          <a:p>
            <a:pPr lvl="1"/>
            <a:r>
              <a:rPr lang="en-US" dirty="0"/>
              <a:t>Alignment of view vector with mirror reflection vector</a:t>
            </a:r>
          </a:p>
          <a:p>
            <a:pPr lvl="1"/>
            <a:r>
              <a:rPr lang="en-US" dirty="0"/>
              <a:t>Shininess coefficient</a:t>
            </a:r>
          </a:p>
          <a:p>
            <a:r>
              <a:rPr lang="en-US" dirty="0"/>
              <a:t>High coefficient means smoother look</a:t>
            </a:r>
          </a:p>
          <a:p>
            <a:pPr lvl="1"/>
            <a:r>
              <a:rPr lang="en-US" dirty="0"/>
              <a:t>Maybe 100 for metal…maybe 10 for plastic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635F5-5375-4E73-A31A-04EA60CB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283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C131E-E1BF-4993-A20A-B2495F5C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5894"/>
            <a:ext cx="8010925" cy="2849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20267F-05C2-4986-9B28-029CE6BB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182" y="2796791"/>
            <a:ext cx="4408559" cy="2899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9A2BB-B92D-4E43-9E81-5E37948C8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980" y="5899616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Ambient Light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062" y="1783725"/>
            <a:ext cx="12117866" cy="4482608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Result of multiple interactions between light sources and surfaces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Amount and color depend on the color of the light(s) and the material properties 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Add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k</a:t>
            </a:r>
            <a:r>
              <a:rPr lang="en-US" baseline="-25000" dirty="0" err="1"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</a:t>
            </a:r>
            <a:r>
              <a:rPr lang="en-US" baseline="-25000" dirty="0" err="1"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ea typeface="ＭＳ Ｐゴシック" charset="0"/>
                <a:cs typeface="ＭＳ Ｐゴシック" charset="0"/>
              </a:rPr>
              <a:t> to diffuse and specular terms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19296B3-E328-4624-BE5E-CB3AD2A5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46" r="-5384"/>
          <a:stretch/>
        </p:blipFill>
        <p:spPr>
          <a:xfrm>
            <a:off x="0" y="4025029"/>
            <a:ext cx="7239787" cy="1853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3385A7-E2FB-4887-9275-FF26294B7E57}"/>
                  </a:ext>
                </a:extLst>
              </p:cNvPr>
              <p:cNvSpPr txBox="1"/>
              <p:nvPr/>
            </p:nvSpPr>
            <p:spPr>
              <a:xfrm>
                <a:off x="6884820" y="3250798"/>
                <a:ext cx="5101118" cy="9656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Remember that </a:t>
                </a:r>
                <a:r>
                  <a:rPr lang="en-US" dirty="0" err="1">
                    <a:latin typeface="Comic Sans MS" panose="030F0702030302020204" pitchFamily="66" charset="0"/>
                  </a:rPr>
                  <a:t>ki</a:t>
                </a:r>
                <a:r>
                  <a:rPr lang="en-US" dirty="0">
                    <a:latin typeface="Comic Sans MS" panose="030F0702030302020204" pitchFamily="66" charset="0"/>
                  </a:rPr>
                  <a:t> multiplications are component-wise multiplications of </a:t>
                </a:r>
                <a:r>
                  <a:rPr lang="en-US" dirty="0" err="1">
                    <a:latin typeface="Comic Sans MS" panose="030F0702030302020204" pitchFamily="66" charset="0"/>
                  </a:rPr>
                  <a:t>rgb</a:t>
                </a:r>
                <a:r>
                  <a:rPr lang="en-US" dirty="0">
                    <a:latin typeface="Comic Sans MS" panose="030F0702030302020204" pitchFamily="66" charset="0"/>
                  </a:rPr>
                  <a:t>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3385A7-E2FB-4887-9275-FF26294B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20" y="3250798"/>
                <a:ext cx="5101118" cy="965649"/>
              </a:xfrm>
              <a:prstGeom prst="rect">
                <a:avLst/>
              </a:prstGeom>
              <a:blipFill>
                <a:blip r:embed="rId4"/>
                <a:stretch>
                  <a:fillRect l="-834" t="-1863" b="-6211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0B6FA48-83CE-4E2C-959A-163356678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16" y="5883839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1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Distance Terms</a:t>
            </a:r>
          </a:p>
        </p:txBody>
      </p:sp>
      <p:pic>
        <p:nvPicPr>
          <p:cNvPr id="6" name="Picture 5" descr="Figure14.08.EPS">
            <a:extLst>
              <a:ext uri="{FF2B5EF4-FFF2-40B4-BE49-F238E27FC236}">
                <a16:creationId xmlns:a16="http://schemas.microsoft.com/office/drawing/2014/main" id="{90C00C6B-6553-4008-910A-AE4DEDD2F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9" r="11876" b="15713"/>
          <a:stretch/>
        </p:blipFill>
        <p:spPr>
          <a:xfrm>
            <a:off x="8080624" y="1482775"/>
            <a:ext cx="3873357" cy="4394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9093" y="1545465"/>
                <a:ext cx="11745531" cy="47208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The light from a point source that reaches a surface is </a:t>
                </a:r>
                <a:r>
                  <a:rPr lang="en-US" sz="2400" b="1" i="1" dirty="0">
                    <a:ea typeface="ＭＳ Ｐゴシック" charset="0"/>
                    <a:cs typeface="ＭＳ Ｐゴシック" charset="0"/>
                  </a:rPr>
                  <a:t>attenuated</a:t>
                </a:r>
              </a:p>
              <a:p>
                <a:pPr lvl="1"/>
                <a:r>
                  <a:rPr lang="en-US" sz="1800" dirty="0">
                    <a:ea typeface="ＭＳ Ｐゴシック" charset="0"/>
                    <a:cs typeface="ＭＳ Ｐゴシック" charset="0"/>
                  </a:rPr>
                  <a:t> </a:t>
                </a:r>
                <a:r>
                  <a:rPr lang="en-US" dirty="0">
                    <a:ea typeface="ＭＳ Ｐゴシック" charset="0"/>
                    <a:cs typeface="ＭＳ Ｐゴシック" charset="0"/>
                  </a:rPr>
                  <a:t>Intensity falls off with the square of the distance </a:t>
                </a:r>
                <a:br>
                  <a:rPr lang="en-US" sz="1800" dirty="0">
                    <a:ea typeface="ＭＳ Ｐゴシック" charset="0"/>
                    <a:cs typeface="ＭＳ Ｐゴシック" charset="0"/>
                  </a:rPr>
                </a:br>
                <a:endParaRPr lang="en-US" sz="1800" dirty="0"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We can add a factor of to the diffuse and specular terms</a:t>
                </a:r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r>
                  <a:rPr lang="en-US" sz="4000" dirty="0">
                    <a:ea typeface="ＭＳ Ｐゴシック" charset="0"/>
                    <a:cs typeface="ＭＳ Ｐゴシック" charset="0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400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𝑎𝑑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𝑏𝑑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𝑐</m:t>
                        </m:r>
                      </m:den>
                    </m:f>
                  </m:oMath>
                </a14:m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endParaRPr lang="en-US" sz="2400" dirty="0"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b="1" dirty="0">
                    <a:ea typeface="ＭＳ Ｐゴシック" charset="0"/>
                    <a:cs typeface="ＭＳ Ｐゴシック" charset="0"/>
                  </a:rPr>
                  <a:t>d</a:t>
                </a: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 is the distance from the light to surface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b="1" dirty="0" err="1">
                    <a:ea typeface="ＭＳ Ｐゴシック" charset="0"/>
                    <a:cs typeface="ＭＳ Ｐゴシック" charset="0"/>
                  </a:rPr>
                  <a:t>a,b,c</a:t>
                </a: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 are constants you choose to get different effects</a:t>
                </a:r>
              </a:p>
            </p:txBody>
          </p:sp>
        </mc:Choice>
        <mc:Fallback xmlns="">
          <p:sp>
            <p:nvSpPr>
              <p:cNvPr id="235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9093" y="1545465"/>
                <a:ext cx="11745531" cy="4720866"/>
              </a:xfrm>
              <a:blipFill>
                <a:blip r:embed="rId4"/>
                <a:stretch>
                  <a:fillRect l="-727" t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30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66443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 Sources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820" y="1600200"/>
            <a:ext cx="10205993" cy="4724400"/>
          </a:xfrm>
        </p:spPr>
        <p:txBody>
          <a:bodyPr>
            <a:normAutofit lnSpcReduction="10000"/>
          </a:bodyPr>
          <a:lstStyle/>
          <a:p>
            <a:r>
              <a:rPr lang="en-US">
                <a:ea typeface="ＭＳ Ｐゴシック" charset="0"/>
                <a:cs typeface="ＭＳ Ｐゴシック" charset="0"/>
              </a:rPr>
              <a:t>In the Phong Model, we add the results from each light source</a:t>
            </a:r>
            <a:br>
              <a:rPr lang="en-US">
                <a:ea typeface="ＭＳ Ｐゴシック" charset="0"/>
                <a:cs typeface="ＭＳ Ｐゴシック" charset="0"/>
              </a:rPr>
            </a:br>
            <a:endParaRPr lang="en-US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Each light source has separate terms for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diffuse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specular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ambient terms </a:t>
            </a:r>
            <a:br>
              <a:rPr lang="en-US">
                <a:ea typeface="ＭＳ Ｐゴシック" charset="0"/>
                <a:cs typeface="ＭＳ Ｐゴシック" charset="0"/>
              </a:rPr>
            </a:br>
            <a:endParaRPr lang="en-US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This form does not have a physical justification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Separate red, green and blue components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Hence, 9 coefficients for each point source</a:t>
            </a:r>
          </a:p>
          <a:p>
            <a:pPr lvl="1"/>
            <a:r>
              <a:rPr lang="en-US">
                <a:ea typeface="ＭＳ Ｐゴシック" charset="0"/>
              </a:rPr>
              <a:t>I</a:t>
            </a:r>
            <a:r>
              <a:rPr lang="en-US" baseline="-25000">
                <a:ea typeface="ＭＳ Ｐゴシック" charset="0"/>
              </a:rPr>
              <a:t>dr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dg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db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sb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ab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FB8BE-BB9E-4CB8-B3D1-58DEC2EA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299" y="2235012"/>
            <a:ext cx="2595722" cy="4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6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1" y="441447"/>
            <a:ext cx="8913813" cy="914400"/>
          </a:xfrm>
        </p:spPr>
        <p:txBody>
          <a:bodyPr/>
          <a:lstStyle/>
          <a:p>
            <a:r>
              <a:rPr lang="en-US" dirty="0"/>
              <a:t>Rasterization versus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430" y="1459095"/>
            <a:ext cx="4365445" cy="4993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oversimplify….</a:t>
            </a:r>
          </a:p>
          <a:p>
            <a:r>
              <a:rPr lang="en-US" dirty="0"/>
              <a:t>In rasterization, geometric primitives are projected onto an image plane and the rasterizer figures out which pixels get filled.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ray-tracing, we model the physical transport of light by shooting a sampling ray though each pixel in an image plane and seeing what the ray hits in the scene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5" y="1686244"/>
            <a:ext cx="3159680" cy="173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5" y="4048379"/>
            <a:ext cx="3317278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Image result for material opengl">
            <a:extLst>
              <a:ext uri="{FF2B5EF4-FFF2-40B4-BE49-F238E27FC236}">
                <a16:creationId xmlns:a16="http://schemas.microsoft.com/office/drawing/2014/main" id="{FF86ABF7-4163-4DCB-8650-3DC6B63DF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Material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rPr>
                  <a:t>Material properties match light source properties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Nine reflection coefficients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db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sb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ab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These vary from 0 to 1</a:t>
                </a:r>
                <a:b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</a:br>
                <a:endParaRPr lang="en-US">
                  <a:solidFill>
                    <a:srgbClr val="FFFFFF"/>
                  </a:solidFill>
                  <a:ea typeface="ＭＳ Ｐゴシック" charset="0"/>
                </a:endParaRPr>
              </a:p>
              <a:p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Materials also have shininess coefficient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6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blipFill>
                <a:blip r:embed="rId4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77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Reflectance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46" r="-5384"/>
          <a:stretch/>
        </p:blipFill>
        <p:spPr>
          <a:xfrm>
            <a:off x="266741" y="1758907"/>
            <a:ext cx="11323123" cy="289822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1" y="4938504"/>
            <a:ext cx="8558372" cy="95323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A144DCD-4E26-4878-ABAD-52D801A1EEE9}"/>
              </a:ext>
            </a:extLst>
          </p:cNvPr>
          <p:cNvSpPr txBox="1">
            <a:spLocks noChangeArrowheads="1"/>
          </p:cNvSpPr>
          <p:nvPr/>
        </p:nvSpPr>
        <p:spPr>
          <a:xfrm>
            <a:off x="618186" y="1427162"/>
            <a:ext cx="9894731" cy="514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Summing over all the light sources, the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model can be written as</a:t>
            </a:r>
          </a:p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50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Times New Roman" charset="0"/>
              </a:rPr>
              <a:t>Blinn-</a:t>
            </a:r>
            <a:r>
              <a:rPr lang="en-US" dirty="0" err="1">
                <a:latin typeface="Arial" charset="0"/>
                <a:ea typeface="ＭＳ Ｐゴシック" charset="0"/>
                <a:cs typeface="Times New Roman" charset="0"/>
              </a:rPr>
              <a:t>Phong</a:t>
            </a:r>
            <a:r>
              <a:rPr lang="en-US" dirty="0">
                <a:latin typeface="Arial" charset="0"/>
                <a:ea typeface="ＭＳ Ｐゴシック" charset="0"/>
                <a:cs typeface="Times New Roman" charset="0"/>
              </a:rPr>
              <a:t> Reflectance Model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9321" y="1777429"/>
            <a:ext cx="10088492" cy="44889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Jim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Blinn</a:t>
            </a:r>
            <a:r>
              <a:rPr lang="en-US" dirty="0">
                <a:ea typeface="ＭＳ Ｐゴシック" charset="0"/>
                <a:cs typeface="ＭＳ Ｐゴシック" charset="0"/>
              </a:rPr>
              <a:t> suggested an approximating changing specular term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Replace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(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V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· R )</a:t>
            </a:r>
            <a:r>
              <a:rPr lang="en-US" sz="2000" b="1" baseline="30000" dirty="0">
                <a:ea typeface="ＭＳ Ｐゴシック" charset="0"/>
                <a:cs typeface="Times New Roman" charset="0"/>
              </a:rPr>
              <a:t>a </a:t>
            </a:r>
            <a:r>
              <a:rPr lang="en-US" sz="2000" baseline="30000" dirty="0">
                <a:ea typeface="ＭＳ Ｐゴシック" charset="0"/>
                <a:cs typeface="Times New Roman" charset="0"/>
              </a:rPr>
              <a:t> </a:t>
            </a:r>
            <a:r>
              <a:rPr lang="en-US" sz="2000" dirty="0">
                <a:ea typeface="ＭＳ Ｐゴシック" charset="0"/>
                <a:cs typeface="Times New Roman" charset="0"/>
              </a:rPr>
              <a:t>by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(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N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· H )</a:t>
            </a:r>
            <a:r>
              <a:rPr lang="en-US" sz="2000" b="1" baseline="30000" dirty="0">
                <a:ea typeface="ＭＳ Ｐゴシック" charset="0"/>
                <a:cs typeface="Times New Roman" charset="0"/>
              </a:rPr>
              <a:t>b </a:t>
            </a:r>
            <a:r>
              <a:rPr lang="en-US" sz="2000" dirty="0">
                <a:ea typeface="ＭＳ Ｐゴシック" charset="0"/>
                <a:cs typeface="Times New Roman" charset="0"/>
              </a:rPr>
              <a:t>where</a:t>
            </a:r>
            <a:endParaRPr lang="en-US" sz="2000" baseline="30000" dirty="0">
              <a:ea typeface="ＭＳ Ｐゴシック" charset="0"/>
              <a:cs typeface="Times New Roman" charset="0"/>
            </a:endParaRP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“Halfway vector”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More efficient in terms of the operations used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Closer to physically correct lighting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Pick exponent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b</a:t>
            </a:r>
            <a:r>
              <a:rPr lang="en-US" dirty="0">
                <a:ea typeface="ＭＳ Ｐゴシック" charset="0"/>
                <a:cs typeface="ＭＳ Ｐゴシック" charset="0"/>
              </a:rPr>
              <a:t> to match what you want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Using higher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b&gt;a</a:t>
            </a:r>
            <a:r>
              <a:rPr lang="en-US" dirty="0">
                <a:ea typeface="ＭＳ Ｐゴシック" charset="0"/>
                <a:cs typeface="ＭＳ Ｐゴシック" charset="0"/>
              </a:rPr>
              <a:t> will make output similar to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ea typeface="ＭＳ Ｐゴシック" charset="0"/>
                <a:cs typeface="ＭＳ Ｐゴシック" charset="0"/>
              </a:rPr>
              <a:t> with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37" y="3012707"/>
            <a:ext cx="3088979" cy="140518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42644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Halfway Vector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2291" y="1896177"/>
            <a:ext cx="8499909" cy="3883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a typeface="ＭＳ Ｐゴシック" charset="0"/>
                <a:cs typeface="ＭＳ Ｐゴシック" charset="0"/>
              </a:rPr>
              <a:t>H</a:t>
            </a:r>
            <a:r>
              <a:rPr lang="en-US" dirty="0">
                <a:ea typeface="ＭＳ Ｐゴシック" charset="0"/>
                <a:cs typeface="ＭＳ Ｐゴシック" charset="0"/>
              </a:rPr>
              <a:t> is normalized vector halfway between </a:t>
            </a:r>
            <a:r>
              <a:rPr lang="en-US" b="1" dirty="0">
                <a:ea typeface="ＭＳ Ｐゴシック" charset="0"/>
                <a:cs typeface="ＭＳ Ｐゴシック" charset="0"/>
              </a:rPr>
              <a:t>L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dirty="0">
                <a:ea typeface="ＭＳ Ｐゴシック" charset="0"/>
                <a:cs typeface="ＭＳ Ｐゴシック" charset="0"/>
              </a:rPr>
              <a:t>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705100"/>
            <a:ext cx="5588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9B2DD-FAF7-440B-A807-5DA9099C9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92" y="2800952"/>
            <a:ext cx="3088979" cy="1405182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9F1E9D-605D-4EB0-97DB-FA63D0A6AAA5}"/>
                  </a:ext>
                </a:extLst>
              </p:cNvPr>
              <p:cNvSpPr txBox="1"/>
              <p:nvPr/>
            </p:nvSpPr>
            <p:spPr>
              <a:xfrm>
                <a:off x="1026678" y="5597778"/>
                <a:ext cx="3942235" cy="55399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9F1E9D-605D-4EB0-97DB-FA63D0A6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78" y="5597778"/>
                <a:ext cx="39422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97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7310955" cy="10668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versus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Blinn-Phong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85380"/>
            <a:ext cx="9144000" cy="40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1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21620"/>
            <a:ext cx="8913813" cy="914400"/>
          </a:xfrm>
        </p:spPr>
        <p:txBody>
          <a:bodyPr/>
          <a:lstStyle/>
          <a:p>
            <a:r>
              <a:rPr lang="en-US" sz="3300">
                <a:latin typeface="Arial" charset="0"/>
                <a:ea typeface="ＭＳ Ｐゴシック" charset="0"/>
                <a:cs typeface="Times New Roman" charset="0"/>
              </a:rPr>
              <a:t>Example</a:t>
            </a:r>
          </a:p>
        </p:txBody>
      </p:sp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"/>
          <a:stretch>
            <a:fillRect/>
          </a:stretch>
        </p:blipFill>
        <p:spPr bwMode="auto">
          <a:xfrm>
            <a:off x="4596063" y="66216"/>
            <a:ext cx="6795436" cy="683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7894" name="Text Box 5"/>
          <p:cNvSpPr txBox="1">
            <a:spLocks noChangeArrowheads="1"/>
          </p:cNvSpPr>
          <p:nvPr/>
        </p:nvSpPr>
        <p:spPr bwMode="auto">
          <a:xfrm>
            <a:off x="274321" y="2054994"/>
            <a:ext cx="473081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Only differences in </a:t>
            </a:r>
          </a:p>
          <a:p>
            <a:r>
              <a:rPr lang="en-US" dirty="0">
                <a:latin typeface="+mn-lt"/>
              </a:rPr>
              <a:t>these teapots are </a:t>
            </a:r>
          </a:p>
          <a:p>
            <a:r>
              <a:rPr lang="en-US" dirty="0">
                <a:latin typeface="+mn-lt"/>
              </a:rPr>
              <a:t>the parameters</a:t>
            </a:r>
          </a:p>
          <a:p>
            <a:r>
              <a:rPr lang="en-US" dirty="0">
                <a:latin typeface="+mn-lt"/>
              </a:rPr>
              <a:t>in the modified</a:t>
            </a:r>
          </a:p>
          <a:p>
            <a:r>
              <a:rPr lang="en-US" dirty="0" err="1">
                <a:latin typeface="+mn-lt"/>
              </a:rPr>
              <a:t>Phong</a:t>
            </a:r>
            <a:r>
              <a:rPr lang="en-US" dirty="0">
                <a:latin typeface="+mn-l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140331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Mesh Shading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963" y="1423236"/>
            <a:ext cx="10839723" cy="3670768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To shade a vertex we need a surface normal at that vertex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For polygonal meshes, Henri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Gouraud</a:t>
            </a:r>
            <a:r>
              <a:rPr lang="en-US" dirty="0">
                <a:ea typeface="ＭＳ Ｐゴシック" charset="0"/>
                <a:cs typeface="ＭＳ Ｐゴシック" charset="0"/>
              </a:rPr>
              <a:t> proposed we 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use the average of the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normals</a:t>
            </a:r>
            <a:r>
              <a:rPr lang="en-US" dirty="0">
                <a:ea typeface="ＭＳ Ｐゴシック" charset="0"/>
                <a:cs typeface="ＭＳ Ｐゴシック" charset="0"/>
              </a:rPr>
              <a:t> around a vertex</a:t>
            </a:r>
          </a:p>
        </p:txBody>
      </p:sp>
      <p:pic>
        <p:nvPicPr>
          <p:cNvPr id="21511" name="Picture 5" descr="AN06F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449" y="2857622"/>
            <a:ext cx="3803582" cy="390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6019800" y="33528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35280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21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10"/>
          <p:cNvSpPr txBox="1">
            <a:spLocks noChangeArrowheads="1"/>
          </p:cNvSpPr>
          <p:nvPr/>
        </p:nvSpPr>
        <p:spPr bwMode="auto">
          <a:xfrm>
            <a:off x="2517006" y="5256278"/>
            <a:ext cx="531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/>
              <a:t>n</a:t>
            </a:r>
            <a:r>
              <a:rPr lang="en-US" dirty="0"/>
              <a:t> = (</a:t>
            </a:r>
            <a:r>
              <a:rPr lang="en-US" b="1" dirty="0"/>
              <a:t>n</a:t>
            </a:r>
            <a:r>
              <a:rPr lang="en-US" baseline="-25000" dirty="0"/>
              <a:t>1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2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3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4</a:t>
            </a:r>
            <a:r>
              <a:rPr lang="en-US" dirty="0"/>
              <a:t>)/ |</a:t>
            </a:r>
            <a:r>
              <a:rPr lang="en-US" b="1" dirty="0"/>
              <a:t>n</a:t>
            </a:r>
            <a:r>
              <a:rPr lang="en-US" baseline="-25000" dirty="0"/>
              <a:t>1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2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3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4</a:t>
            </a:r>
            <a:r>
              <a:rPr lang="en-US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94222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1FC7B4-E4A7-4452-B413-1A623E3A72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A4068-A64A-4847-B5C1-79DA554A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41" y="2502568"/>
            <a:ext cx="5808970" cy="2104138"/>
          </a:xfrm>
          <a:prstGeom prst="rect">
            <a:avLst/>
          </a:prstGeom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Gouraud and Phong Shading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246" y="2191807"/>
            <a:ext cx="5369021" cy="3985155"/>
          </a:xfrm>
        </p:spPr>
        <p:txBody>
          <a:bodyPr>
            <a:normAutofit/>
          </a:bodyPr>
          <a:lstStyle/>
          <a:p>
            <a:r>
              <a:rPr lang="en-US" sz="1700" b="1" dirty="0" err="1">
                <a:ea typeface="ＭＳ Ｐゴシック" charset="0"/>
                <a:cs typeface="ＭＳ Ｐゴシック" charset="0"/>
              </a:rPr>
              <a:t>Gouraud</a:t>
            </a:r>
            <a:r>
              <a:rPr lang="en-US" sz="1700" b="1" dirty="0">
                <a:ea typeface="ＭＳ Ｐゴシック" charset="0"/>
                <a:cs typeface="ＭＳ Ｐゴシック" charset="0"/>
              </a:rPr>
              <a:t> Shading</a:t>
            </a:r>
          </a:p>
          <a:p>
            <a:pPr lvl="1"/>
            <a:r>
              <a:rPr lang="en-US" sz="1700" dirty="0">
                <a:ea typeface="ＭＳ Ｐゴシック" charset="0"/>
              </a:rPr>
              <a:t>Find average normal at each vertex </a:t>
            </a:r>
          </a:p>
          <a:p>
            <a:pPr lvl="1"/>
            <a:r>
              <a:rPr lang="en-US" sz="1700" dirty="0">
                <a:ea typeface="ＭＳ Ｐゴシック" charset="0"/>
              </a:rPr>
              <a:t>Apply Blinn-</a:t>
            </a:r>
            <a:r>
              <a:rPr lang="en-US" sz="1700" dirty="0" err="1">
                <a:ea typeface="ＭＳ Ｐゴシック" charset="0"/>
              </a:rPr>
              <a:t>Phong</a:t>
            </a:r>
            <a:r>
              <a:rPr lang="en-US" sz="1700" dirty="0">
                <a:ea typeface="ＭＳ Ｐゴシック" charset="0"/>
              </a:rPr>
              <a:t> model at each vertex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vertex shades across each polygon</a:t>
            </a:r>
          </a:p>
          <a:p>
            <a:r>
              <a:rPr lang="en-US" sz="1700" b="1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sz="1700" b="1" dirty="0">
                <a:ea typeface="ＭＳ Ｐゴシック" charset="0"/>
                <a:cs typeface="ＭＳ Ｐゴシック" charset="0"/>
              </a:rPr>
              <a:t> shading</a:t>
            </a:r>
          </a:p>
          <a:p>
            <a:pPr lvl="1"/>
            <a:r>
              <a:rPr lang="en-US" sz="1700" dirty="0">
                <a:ea typeface="ＭＳ Ｐゴシック" charset="0"/>
              </a:rPr>
              <a:t>Find average normal at each vertex 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vertex </a:t>
            </a:r>
            <a:r>
              <a:rPr lang="en-US" sz="1700" dirty="0" err="1">
                <a:ea typeface="ＭＳ Ｐゴシック" charset="0"/>
              </a:rPr>
              <a:t>normals</a:t>
            </a:r>
            <a:r>
              <a:rPr lang="en-US" sz="1700" dirty="0">
                <a:ea typeface="ＭＳ Ｐゴシック" charset="0"/>
              </a:rPr>
              <a:t> across edges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edge </a:t>
            </a:r>
            <a:r>
              <a:rPr lang="en-US" sz="1700" dirty="0" err="1">
                <a:ea typeface="ＭＳ Ｐゴシック" charset="0"/>
              </a:rPr>
              <a:t>normals</a:t>
            </a:r>
            <a:r>
              <a:rPr lang="en-US" sz="1700" dirty="0">
                <a:ea typeface="ＭＳ Ｐゴシック" charset="0"/>
              </a:rPr>
              <a:t> across polygon</a:t>
            </a:r>
          </a:p>
          <a:p>
            <a:pPr lvl="1"/>
            <a:r>
              <a:rPr lang="en-US" sz="1700" dirty="0">
                <a:ea typeface="ＭＳ Ｐゴシック" charset="0"/>
              </a:rPr>
              <a:t>Apply Blinn-</a:t>
            </a:r>
            <a:r>
              <a:rPr lang="en-US" sz="1700" dirty="0" err="1">
                <a:ea typeface="ＭＳ Ｐゴシック" charset="0"/>
              </a:rPr>
              <a:t>Phong</a:t>
            </a:r>
            <a:r>
              <a:rPr lang="en-US" sz="1700" dirty="0">
                <a:ea typeface="ＭＳ Ｐゴシック" charset="0"/>
              </a:rPr>
              <a:t> model at each fragment</a:t>
            </a:r>
          </a:p>
        </p:txBody>
      </p:sp>
    </p:spTree>
    <p:extLst>
      <p:ext uri="{BB962C8B-B14F-4D97-AF65-F5344CB8AC3E}">
        <p14:creationId xmlns:p14="http://schemas.microsoft.com/office/powerpoint/2010/main" val="227211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0B8F-5EDE-41A5-9281-B148F44F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0"/>
            <a:ext cx="10515600" cy="1325563"/>
          </a:xfrm>
        </p:spPr>
        <p:txBody>
          <a:bodyPr/>
          <a:lstStyle/>
          <a:p>
            <a:r>
              <a:rPr lang="en-US" dirty="0"/>
              <a:t>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1DCA-CD8F-46C0-A9CD-781D1A7B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1289"/>
            <a:ext cx="117983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modern rendering systems, colors are computed by shader programs</a:t>
            </a:r>
          </a:p>
          <a:p>
            <a:pPr marL="0" indent="0">
              <a:buNone/>
            </a:pPr>
            <a:r>
              <a:rPr lang="en-US" dirty="0"/>
              <a:t>These shader programs run on the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6931C-26C1-4AA4-B50D-706098F0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682830"/>
            <a:ext cx="5060119" cy="3798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65EC6-002A-4565-AC79-EDC7377D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6" y="1299367"/>
            <a:ext cx="5273854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3300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F67997A-430A-374C-AC9D-144C8A812A04}" type="slidenum">
              <a:rPr lang="es-ES" sz="1000">
                <a:latin typeface="Arial" charset="0"/>
              </a:rPr>
              <a:pPr lvl="1"/>
              <a:t>39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The Limits of Geometric Modeling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171" y="1509532"/>
            <a:ext cx="10284370" cy="4724400"/>
          </a:xfrm>
        </p:spPr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Graphics cards can render over 10 billion polygons per second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That number is still insufficient for many visual phenomena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Consider rendering a herd of bumpy-skinned dinosaurs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925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338"/>
          <a:stretch/>
        </p:blipFill>
        <p:spPr>
          <a:xfrm>
            <a:off x="1307601" y="2910981"/>
            <a:ext cx="8163347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E293-0E99-4FF6-A377-AEAC7D35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Rendering: Rasterization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4C9A-6C23-450C-87FF-F2372F5B4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6" y="1716353"/>
            <a:ext cx="6501073" cy="4655519"/>
          </a:xfrm>
        </p:spPr>
        <p:txBody>
          <a:bodyPr>
            <a:normAutofit/>
          </a:bodyPr>
          <a:lstStyle/>
          <a:p>
            <a:r>
              <a:rPr lang="en-US" dirty="0"/>
              <a:t>We project the 3D geometry to 2D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Compute which pixels are covered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 colors for the pixels</a:t>
            </a:r>
          </a:p>
          <a:p>
            <a:pPr lvl="1"/>
            <a:r>
              <a:rPr lang="en-US" dirty="0"/>
              <a:t>Can shade the triangle vertices</a:t>
            </a:r>
          </a:p>
          <a:p>
            <a:pPr lvl="2"/>
            <a:r>
              <a:rPr lang="en-US" dirty="0"/>
              <a:t>Fill interior of the projected polygons</a:t>
            </a:r>
          </a:p>
          <a:p>
            <a:pPr lvl="2"/>
            <a:r>
              <a:rPr lang="en-US" dirty="0"/>
              <a:t>Blend the vertex colors: interpolation</a:t>
            </a:r>
          </a:p>
          <a:p>
            <a:pPr lvl="1"/>
            <a:r>
              <a:rPr lang="en-US" dirty="0"/>
              <a:t>OR shade the pixels directly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9C362-0485-4801-B861-C838120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5" y="1825625"/>
            <a:ext cx="5785514" cy="36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3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1FD11A1-95E0-F44A-A463-6F52F5E39288}" type="slidenum">
              <a:rPr lang="es-ES" sz="1000">
                <a:latin typeface="Arial" charset="0"/>
              </a:rPr>
              <a:pPr lvl="1"/>
              <a:t>40</a:t>
            </a:fld>
            <a:endParaRPr lang="es-ES" sz="1000">
              <a:latin typeface="Arial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Or Consider Modeling an Orange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543574"/>
            <a:ext cx="9219501" cy="5335806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Consider the problem of modeling an orange 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Start with an orange-colored sphere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Too simple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Replace sphere with a more complex shape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Does not capture surface characteristics (small dimples)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Takes too many polygons to model all the dimples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17" y="3069884"/>
            <a:ext cx="3810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8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41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399240" cy="456409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Take a picture of a real orange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paste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pixels of the image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onto simple geometric model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This process is known as texture mapping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Still might be problematic…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Looking at the orange in a rendered scene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How could you tell the colors on the orange aren’t generated by shading?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9E884-859E-409A-A492-71DD9A46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4210225"/>
            <a:ext cx="2304875" cy="23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4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42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105625" cy="45640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Another alternative would be </a:t>
            </a:r>
            <a:r>
              <a:rPr lang="en-US" b="1" i="1" dirty="0">
                <a:latin typeface="Lato"/>
                <a:ea typeface="ＭＳ Ｐゴシック" charset="0"/>
              </a:rPr>
              <a:t>bump mapping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Use an image that specifies the normal to use to render the surface</a:t>
            </a:r>
          </a:p>
          <a:p>
            <a:r>
              <a:rPr lang="en-US" dirty="0">
                <a:latin typeface="Lato"/>
                <a:ea typeface="ＭＳ Ｐゴシック" charset="0"/>
              </a:rPr>
              <a:t>This way, can render an “bumpy” surface during shading</a:t>
            </a:r>
          </a:p>
          <a:p>
            <a:r>
              <a:rPr lang="en-US" dirty="0">
                <a:latin typeface="Lato"/>
                <a:ea typeface="ＭＳ Ｐゴシック" charset="0"/>
              </a:rPr>
              <a:t>Without modeling the bumpy surface with lots of triangles</a:t>
            </a:r>
          </a:p>
          <a:p>
            <a:endParaRPr lang="en-US" dirty="0">
              <a:latin typeface="Lato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50" y="3778088"/>
            <a:ext cx="7582097" cy="25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1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A8A0E51-0F16-8B4B-A5AD-0776F7849907}" type="slidenum">
              <a:rPr lang="es-ES" sz="1000">
                <a:latin typeface="Arial" charset="0"/>
              </a:rPr>
              <a:pPr lvl="1"/>
              <a:t>43</a:t>
            </a:fld>
            <a:endParaRPr lang="es-ES" sz="1000"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Types of Mapping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338" y="2316748"/>
            <a:ext cx="8372212" cy="3949582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Texture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images to fill inside of polygons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Environment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a picture of the environment for texture maps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Allows simulation of mirror-like surfaces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Bump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Alters normal vectors during the rendering process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Generates a bumpy looking surface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33" y="3383454"/>
            <a:ext cx="1450770" cy="1450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6260"/>
          <a:stretch/>
        </p:blipFill>
        <p:spPr>
          <a:xfrm>
            <a:off x="8497289" y="4834224"/>
            <a:ext cx="1438679" cy="1432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324" y="2250823"/>
            <a:ext cx="1510174" cy="11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D40C869-A63F-8E41-A322-78DCDDF7718F}" type="slidenum">
              <a:rPr lang="es-ES" sz="1000">
                <a:latin typeface="Arial" charset="0"/>
              </a:rPr>
              <a:pPr lvl="1"/>
              <a:t>44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03090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Mapping</a:t>
            </a:r>
          </a:p>
        </p:txBody>
      </p:sp>
      <p:pic>
        <p:nvPicPr>
          <p:cNvPr id="23556" name="Picture 5" descr="hu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 descr="hu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00201"/>
            <a:ext cx="37242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2794000" y="5637213"/>
            <a:ext cx="243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geometric model</a:t>
            </a:r>
          </a:p>
        </p:txBody>
      </p:sp>
      <p:sp>
        <p:nvSpPr>
          <p:cNvPr id="23559" name="Text Box 10"/>
          <p:cNvSpPr txBox="1">
            <a:spLocks noChangeArrowheads="1"/>
          </p:cNvSpPr>
          <p:nvPr/>
        </p:nvSpPr>
        <p:spPr bwMode="auto">
          <a:xfrm>
            <a:off x="7010401" y="5638800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texture mapped</a:t>
            </a:r>
          </a:p>
        </p:txBody>
      </p:sp>
    </p:spTree>
    <p:extLst>
      <p:ext uri="{BB962C8B-B14F-4D97-AF65-F5344CB8AC3E}">
        <p14:creationId xmlns:p14="http://schemas.microsoft.com/office/powerpoint/2010/main" val="2015611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B9F94E5-A2A0-A14E-9CCC-F630E93B8EE1}" type="slidenum">
              <a:rPr lang="es-ES" sz="1000">
                <a:latin typeface="Arial" charset="0"/>
              </a:rPr>
              <a:pPr lvl="1"/>
              <a:t>45</a:t>
            </a:fld>
            <a:endParaRPr lang="es-ES" sz="1000"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2321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Environment Mapping </a:t>
            </a:r>
          </a:p>
        </p:txBody>
      </p:sp>
      <p:pic>
        <p:nvPicPr>
          <p:cNvPr id="24581" name="Picture 5" descr="hu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38" y="1752601"/>
            <a:ext cx="2949538" cy="29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26" y="2223626"/>
            <a:ext cx="4100974" cy="41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3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A217BD4-0D84-BD4B-B939-A205CA03ABDE}" type="slidenum">
              <a:rPr lang="es-ES" sz="1000">
                <a:latin typeface="Arial" charset="0"/>
              </a:rPr>
              <a:pPr lvl="1"/>
              <a:t>46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37413"/>
            <a:ext cx="8913813" cy="914400"/>
          </a:xfrm>
        </p:spPr>
        <p:txBody>
          <a:bodyPr/>
          <a:lstStyle/>
          <a:p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Bump (or Normal) Mapping</a:t>
            </a:r>
          </a:p>
        </p:txBody>
      </p:sp>
      <p:pic>
        <p:nvPicPr>
          <p:cNvPr id="25605" name="Picture 5" descr="hu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9" y="1571385"/>
            <a:ext cx="2941983" cy="294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902" y="2792064"/>
            <a:ext cx="5591099" cy="34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7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B15B8C0-6A94-6141-A2AE-CAE138065F7F}" type="slidenum">
              <a:rPr lang="es-ES" sz="1000">
                <a:latin typeface="Arial" charset="0"/>
              </a:rPr>
              <a:pPr lvl="1"/>
              <a:t>47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The Idea is Simple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Map an image to a surface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Each fragment samples a color from the image</a:t>
            </a:r>
          </a:p>
        </p:txBody>
      </p:sp>
      <p:pic>
        <p:nvPicPr>
          <p:cNvPr id="19461" name="Picture 5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052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953000" y="3733800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200401" y="4800600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2D image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6334125" y="5754688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50371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8AC3-D107-494C-B8CA-A17F7D90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Specifying a Texture Mapping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BD04-9567-46B4-8E6B-AE336D89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6579502" y="1253331"/>
            <a:ext cx="5545823" cy="53479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2C80-40EB-41D5-AF34-6BB719C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1342"/>
            <a:ext cx="7252022" cy="4991960"/>
          </a:xfrm>
        </p:spPr>
        <p:txBody>
          <a:bodyPr>
            <a:normAutofit/>
          </a:bodyPr>
          <a:lstStyle/>
          <a:p>
            <a:r>
              <a:rPr lang="en-US" sz="2400" dirty="0"/>
              <a:t>You need to come up with a mapping from </a:t>
            </a:r>
            <a:br>
              <a:rPr lang="en-US" sz="2400" dirty="0"/>
            </a:br>
            <a:br>
              <a:rPr lang="en-US" sz="2400" dirty="0"/>
            </a:br>
            <a:r>
              <a:rPr lang="en-US" sz="2400" i="1" dirty="0"/>
              <a:t>surface vertices </a:t>
            </a:r>
            <a:r>
              <a:rPr lang="en-US" sz="2400" i="1" dirty="0">
                <a:sym typeface="Wingdings" panose="05000000000000000000" pitchFamily="2" charset="2"/>
              </a:rPr>
              <a:t> texture space</a:t>
            </a:r>
            <a:br>
              <a:rPr lang="en-US" sz="2400" i="1" dirty="0">
                <a:sym typeface="Wingdings" panose="05000000000000000000" pitchFamily="2" charset="2"/>
              </a:rPr>
            </a:br>
            <a:endParaRPr lang="en-US" sz="2400" i="1" dirty="0"/>
          </a:p>
          <a:p>
            <a:r>
              <a:rPr lang="en-US" sz="2400" dirty="0"/>
              <a:t>Specify mapping using (</a:t>
            </a:r>
            <a:r>
              <a:rPr lang="en-US" sz="2400" dirty="0" err="1"/>
              <a:t>u,v</a:t>
            </a:r>
            <a:r>
              <a:rPr lang="en-US" sz="2400" dirty="0"/>
              <a:t>) vertex attributes</a:t>
            </a:r>
          </a:p>
          <a:p>
            <a:r>
              <a:rPr lang="en-US" sz="2000" dirty="0"/>
              <a:t>The (</a:t>
            </a:r>
            <a:r>
              <a:rPr lang="en-US" sz="2000" dirty="0" err="1"/>
              <a:t>u,v</a:t>
            </a:r>
            <a:r>
              <a:rPr lang="en-US" sz="2000" dirty="0"/>
              <a:t>) coordinates map into a parametric texture space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Generally (</a:t>
            </a:r>
            <a:r>
              <a:rPr lang="en-US" sz="2400" dirty="0" err="1"/>
              <a:t>u,v</a:t>
            </a:r>
            <a:r>
              <a:rPr lang="en-US" sz="2400" dirty="0"/>
              <a:t>) is in [0,1] x [0, 1]</a:t>
            </a:r>
          </a:p>
          <a:p>
            <a:pPr lvl="1"/>
            <a:r>
              <a:rPr lang="en-US" sz="2000" dirty="0"/>
              <a:t>We can allow coordinates to go outside that range...</a:t>
            </a:r>
          </a:p>
          <a:p>
            <a:pPr lvl="1"/>
            <a:r>
              <a:rPr lang="en-US" sz="2000" dirty="0"/>
              <a:t>if we tell WebGL how to handle that event</a:t>
            </a:r>
            <a:br>
              <a:rPr lang="en-US" sz="2000" dirty="0"/>
            </a:br>
            <a:r>
              <a:rPr lang="en-US" sz="2000" dirty="0"/>
              <a:t>…more on that later</a:t>
            </a:r>
          </a:p>
        </p:txBody>
      </p:sp>
    </p:spTree>
    <p:extLst>
      <p:ext uri="{BB962C8B-B14F-4D97-AF65-F5344CB8AC3E}">
        <p14:creationId xmlns:p14="http://schemas.microsoft.com/office/powerpoint/2010/main" val="2506243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612AEB3-23F1-D54E-A1CC-CECFDD29C29D}" type="slidenum">
              <a:rPr lang="es-ES" sz="1000">
                <a:latin typeface="Arial" charset="0"/>
              </a:rPr>
              <a:pPr lvl="1"/>
              <a:t>49</a:t>
            </a:fld>
            <a:endParaRPr lang="es-ES" sz="1000">
              <a:latin typeface="Arial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77229" y="2038257"/>
            <a:ext cx="7610476" cy="3670767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Based on parametric texture coordinates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Specify as a 2D vertex attribute</a:t>
            </a:r>
          </a:p>
        </p:txBody>
      </p:sp>
      <p:grpSp>
        <p:nvGrpSpPr>
          <p:cNvPr id="32772" name="Group 3"/>
          <p:cNvGrpSpPr>
            <a:grpSpLocks/>
          </p:cNvGrpSpPr>
          <p:nvPr/>
        </p:nvGrpSpPr>
        <p:grpSpPr bwMode="auto">
          <a:xfrm>
            <a:off x="2901950" y="4052889"/>
            <a:ext cx="1811338" cy="1804987"/>
            <a:chOff x="868" y="2553"/>
            <a:chExt cx="1141" cy="1137"/>
          </a:xfrm>
        </p:grpSpPr>
        <p:sp>
          <p:nvSpPr>
            <p:cNvPr id="32810" name="Rectangle 4"/>
            <p:cNvSpPr>
              <a:spLocks noChangeArrowheads="1"/>
            </p:cNvSpPr>
            <p:nvPr/>
          </p:nvSpPr>
          <p:spPr bwMode="auto">
            <a:xfrm>
              <a:off x="868" y="3124"/>
              <a:ext cx="566" cy="56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1" name="Rectangle 5"/>
            <p:cNvSpPr>
              <a:spLocks noChangeArrowheads="1"/>
            </p:cNvSpPr>
            <p:nvPr/>
          </p:nvSpPr>
          <p:spPr bwMode="auto">
            <a:xfrm>
              <a:off x="1446" y="3126"/>
              <a:ext cx="563" cy="56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2" name="Rectangle 6"/>
            <p:cNvSpPr>
              <a:spLocks noChangeArrowheads="1"/>
            </p:cNvSpPr>
            <p:nvPr/>
          </p:nvSpPr>
          <p:spPr bwMode="auto">
            <a:xfrm>
              <a:off x="870" y="2553"/>
              <a:ext cx="1139" cy="561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3" name="Rectangle 7"/>
          <p:cNvSpPr>
            <a:spLocks noChangeArrowheads="1"/>
          </p:cNvSpPr>
          <p:nvPr/>
        </p:nvSpPr>
        <p:spPr bwMode="auto">
          <a:xfrm>
            <a:off x="2901950" y="4044950"/>
            <a:ext cx="1816100" cy="1816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2895600" y="35814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2895600" y="5867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2895600" y="4953000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3810000" y="49530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Rectangle 12"/>
          <p:cNvSpPr>
            <a:spLocks noChangeArrowheads="1"/>
          </p:cNvSpPr>
          <p:nvPr/>
        </p:nvSpPr>
        <p:spPr bwMode="auto">
          <a:xfrm>
            <a:off x="4942689" y="5851525"/>
            <a:ext cx="327013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u</a:t>
            </a:r>
          </a:p>
        </p:txBody>
      </p:sp>
      <p:sp>
        <p:nvSpPr>
          <p:cNvPr id="32779" name="Rectangle 13"/>
          <p:cNvSpPr>
            <a:spLocks noChangeArrowheads="1"/>
          </p:cNvSpPr>
          <p:nvPr/>
        </p:nvSpPr>
        <p:spPr bwMode="auto">
          <a:xfrm>
            <a:off x="2509618" y="3413125"/>
            <a:ext cx="316355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v</a:t>
            </a:r>
          </a:p>
        </p:txBody>
      </p:sp>
      <p:sp>
        <p:nvSpPr>
          <p:cNvPr id="32780" name="Rectangle 14"/>
          <p:cNvSpPr>
            <a:spLocks noChangeArrowheads="1"/>
          </p:cNvSpPr>
          <p:nvPr/>
        </p:nvSpPr>
        <p:spPr bwMode="auto">
          <a:xfrm>
            <a:off x="4515267" y="3611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1, 1</a:t>
            </a:r>
          </a:p>
        </p:txBody>
      </p:sp>
      <p:sp>
        <p:nvSpPr>
          <p:cNvPr id="32781" name="Rectangle 15"/>
          <p:cNvSpPr>
            <a:spLocks noChangeArrowheads="1"/>
          </p:cNvSpPr>
          <p:nvPr/>
        </p:nvSpPr>
        <p:spPr bwMode="auto">
          <a:xfrm>
            <a:off x="2229267" y="38401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0, 1</a:t>
            </a:r>
          </a:p>
        </p:txBody>
      </p:sp>
      <p:sp>
        <p:nvSpPr>
          <p:cNvPr id="32782" name="Rectangle 16"/>
          <p:cNvSpPr>
            <a:spLocks noChangeArrowheads="1"/>
          </p:cNvSpPr>
          <p:nvPr/>
        </p:nvSpPr>
        <p:spPr bwMode="auto">
          <a:xfrm>
            <a:off x="2534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0, 0</a:t>
            </a:r>
          </a:p>
        </p:txBody>
      </p:sp>
      <p:sp>
        <p:nvSpPr>
          <p:cNvPr id="32783" name="Rectangle 17"/>
          <p:cNvSpPr>
            <a:spLocks noChangeArrowheads="1"/>
          </p:cNvSpPr>
          <p:nvPr/>
        </p:nvSpPr>
        <p:spPr bwMode="auto">
          <a:xfrm>
            <a:off x="4439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1, 0</a:t>
            </a:r>
          </a:p>
        </p:txBody>
      </p:sp>
      <p:sp>
        <p:nvSpPr>
          <p:cNvPr id="32784" name="Freeform 18"/>
          <p:cNvSpPr>
            <a:spLocks/>
          </p:cNvSpPr>
          <p:nvPr/>
        </p:nvSpPr>
        <p:spPr bwMode="auto">
          <a:xfrm>
            <a:off x="7010400" y="4038600"/>
            <a:ext cx="1830388" cy="1754188"/>
          </a:xfrm>
          <a:custGeom>
            <a:avLst/>
            <a:gdLst>
              <a:gd name="T0" fmla="*/ 2147483647 w 1153"/>
              <a:gd name="T1" fmla="*/ 0 h 1105"/>
              <a:gd name="T2" fmla="*/ 0 w 1153"/>
              <a:gd name="T3" fmla="*/ 2147483647 h 1105"/>
              <a:gd name="T4" fmla="*/ 2147483647 w 1153"/>
              <a:gd name="T5" fmla="*/ 2147483647 h 1105"/>
              <a:gd name="T6" fmla="*/ 2147483647 w 1153"/>
              <a:gd name="T7" fmla="*/ 0 h 1105"/>
              <a:gd name="T8" fmla="*/ 0 60000 65536"/>
              <a:gd name="T9" fmla="*/ 0 60000 65536"/>
              <a:gd name="T10" fmla="*/ 0 60000 65536"/>
              <a:gd name="T11" fmla="*/ 0 60000 65536"/>
              <a:gd name="T12" fmla="*/ 0 w 1153"/>
              <a:gd name="T13" fmla="*/ 0 h 1105"/>
              <a:gd name="T14" fmla="*/ 1153 w 1153"/>
              <a:gd name="T15" fmla="*/ 1105 h 1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3" h="1105">
                <a:moveTo>
                  <a:pt x="864" y="0"/>
                </a:moveTo>
                <a:lnTo>
                  <a:pt x="0" y="864"/>
                </a:lnTo>
                <a:lnTo>
                  <a:pt x="1152" y="1104"/>
                </a:lnTo>
                <a:lnTo>
                  <a:pt x="864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Line 19"/>
          <p:cNvSpPr>
            <a:spLocks noChangeShapeType="1"/>
          </p:cNvSpPr>
          <p:nvPr/>
        </p:nvSpPr>
        <p:spPr bwMode="auto">
          <a:xfrm>
            <a:off x="7648576" y="4776789"/>
            <a:ext cx="1033463" cy="403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Line 20"/>
          <p:cNvSpPr>
            <a:spLocks noChangeShapeType="1"/>
          </p:cNvSpPr>
          <p:nvPr/>
        </p:nvSpPr>
        <p:spPr bwMode="auto">
          <a:xfrm flipH="1">
            <a:off x="7734301" y="4965700"/>
            <a:ext cx="398463" cy="592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Freeform 21"/>
          <p:cNvSpPr>
            <a:spLocks/>
          </p:cNvSpPr>
          <p:nvPr/>
        </p:nvSpPr>
        <p:spPr bwMode="auto">
          <a:xfrm>
            <a:off x="3263900" y="4356100"/>
            <a:ext cx="979488" cy="979488"/>
          </a:xfrm>
          <a:custGeom>
            <a:avLst/>
            <a:gdLst>
              <a:gd name="T0" fmla="*/ 0 w 617"/>
              <a:gd name="T1" fmla="*/ 0 h 617"/>
              <a:gd name="T2" fmla="*/ 2147483647 w 617"/>
              <a:gd name="T3" fmla="*/ 2147483647 h 617"/>
              <a:gd name="T4" fmla="*/ 2147483647 w 617"/>
              <a:gd name="T5" fmla="*/ 2147483647 h 617"/>
              <a:gd name="T6" fmla="*/ 0 w 617"/>
              <a:gd name="T7" fmla="*/ 0 h 617"/>
              <a:gd name="T8" fmla="*/ 0 60000 65536"/>
              <a:gd name="T9" fmla="*/ 0 60000 65536"/>
              <a:gd name="T10" fmla="*/ 0 60000 65536"/>
              <a:gd name="T11" fmla="*/ 0 60000 65536"/>
              <a:gd name="T12" fmla="*/ 0 w 617"/>
              <a:gd name="T13" fmla="*/ 0 h 617"/>
              <a:gd name="T14" fmla="*/ 617 w 617"/>
              <a:gd name="T15" fmla="*/ 617 h 6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7" h="617">
                <a:moveTo>
                  <a:pt x="0" y="0"/>
                </a:moveTo>
                <a:lnTo>
                  <a:pt x="248" y="616"/>
                </a:lnTo>
                <a:lnTo>
                  <a:pt x="616" y="43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auto">
          <a:xfrm flipV="1">
            <a:off x="4719638" y="4038601"/>
            <a:ext cx="3662362" cy="2190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auto">
          <a:xfrm>
            <a:off x="4719638" y="5362576"/>
            <a:ext cx="2290762" cy="476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auto">
          <a:xfrm>
            <a:off x="4267200" y="5029201"/>
            <a:ext cx="4572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25"/>
          <p:cNvSpPr>
            <a:spLocks noChangeArrowheads="1"/>
          </p:cNvSpPr>
          <p:nvPr/>
        </p:nvSpPr>
        <p:spPr bwMode="auto">
          <a:xfrm>
            <a:off x="7383313" y="3611563"/>
            <a:ext cx="20084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 dirty="0">
                <a:latin typeface="Book Antiqua" charset="0"/>
              </a:rPr>
              <a:t>(u, v) = (0.2, 0.8)</a:t>
            </a:r>
          </a:p>
        </p:txBody>
      </p:sp>
      <p:sp>
        <p:nvSpPr>
          <p:cNvPr id="32792" name="Rectangle 26"/>
          <p:cNvSpPr>
            <a:spLocks noChangeArrowheads="1"/>
          </p:cNvSpPr>
          <p:nvPr/>
        </p:nvSpPr>
        <p:spPr bwMode="auto">
          <a:xfrm>
            <a:off x="5990547" y="49831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(0.4, 0.2)</a:t>
            </a:r>
          </a:p>
        </p:txBody>
      </p:sp>
      <p:sp>
        <p:nvSpPr>
          <p:cNvPr id="32793" name="Rectangle 27"/>
          <p:cNvSpPr>
            <a:spLocks noChangeArrowheads="1"/>
          </p:cNvSpPr>
          <p:nvPr/>
        </p:nvSpPr>
        <p:spPr bwMode="auto">
          <a:xfrm>
            <a:off x="8352747" y="58213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(0.8, 0.4)</a:t>
            </a:r>
          </a:p>
        </p:txBody>
      </p:sp>
      <p:sp>
        <p:nvSpPr>
          <p:cNvPr id="32794" name="Rectangle 28"/>
          <p:cNvSpPr>
            <a:spLocks noChangeArrowheads="1"/>
          </p:cNvSpPr>
          <p:nvPr/>
        </p:nvSpPr>
        <p:spPr bwMode="auto">
          <a:xfrm>
            <a:off x="8418241" y="3916363"/>
            <a:ext cx="38472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A</a:t>
            </a:r>
          </a:p>
        </p:txBody>
      </p:sp>
      <p:sp>
        <p:nvSpPr>
          <p:cNvPr id="32795" name="Rectangle 29"/>
          <p:cNvSpPr>
            <a:spLocks noChangeArrowheads="1"/>
          </p:cNvSpPr>
          <p:nvPr/>
        </p:nvSpPr>
        <p:spPr bwMode="auto">
          <a:xfrm>
            <a:off x="6762680" y="5516563"/>
            <a:ext cx="343043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B</a:t>
            </a:r>
          </a:p>
        </p:txBody>
      </p:sp>
      <p:sp>
        <p:nvSpPr>
          <p:cNvPr id="32796" name="Rectangle 30"/>
          <p:cNvSpPr>
            <a:spLocks noChangeArrowheads="1"/>
          </p:cNvSpPr>
          <p:nvPr/>
        </p:nvSpPr>
        <p:spPr bwMode="auto">
          <a:xfrm>
            <a:off x="8885050" y="5516563"/>
            <a:ext cx="3670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C</a:t>
            </a:r>
          </a:p>
        </p:txBody>
      </p:sp>
      <p:sp>
        <p:nvSpPr>
          <p:cNvPr id="32797" name="Rectangle 31"/>
          <p:cNvSpPr>
            <a:spLocks noChangeArrowheads="1"/>
          </p:cNvSpPr>
          <p:nvPr/>
        </p:nvSpPr>
        <p:spPr bwMode="auto">
          <a:xfrm>
            <a:off x="2968695" y="4098925"/>
            <a:ext cx="31418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Book Antiqua" charset="0"/>
              </a:rPr>
              <a:t>a</a:t>
            </a:r>
          </a:p>
        </p:txBody>
      </p:sp>
      <p:sp>
        <p:nvSpPr>
          <p:cNvPr id="32798" name="Rectangle 32"/>
          <p:cNvSpPr>
            <a:spLocks noChangeArrowheads="1"/>
          </p:cNvSpPr>
          <p:nvPr/>
        </p:nvSpPr>
        <p:spPr bwMode="auto">
          <a:xfrm>
            <a:off x="3417886" y="5287963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b</a:t>
            </a:r>
          </a:p>
        </p:txBody>
      </p:sp>
      <p:sp>
        <p:nvSpPr>
          <p:cNvPr id="32799" name="Rectangle 33"/>
          <p:cNvSpPr>
            <a:spLocks noChangeArrowheads="1"/>
          </p:cNvSpPr>
          <p:nvPr/>
        </p:nvSpPr>
        <p:spPr bwMode="auto">
          <a:xfrm>
            <a:off x="4118113" y="4983163"/>
            <a:ext cx="2997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c</a:t>
            </a:r>
          </a:p>
        </p:txBody>
      </p:sp>
      <p:sp>
        <p:nvSpPr>
          <p:cNvPr id="32800" name="Rectangle 34"/>
          <p:cNvSpPr>
            <a:spLocks noChangeArrowheads="1"/>
          </p:cNvSpPr>
          <p:nvPr/>
        </p:nvSpPr>
        <p:spPr bwMode="auto">
          <a:xfrm>
            <a:off x="2997471" y="3192463"/>
            <a:ext cx="16314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Texture Space</a:t>
            </a:r>
          </a:p>
        </p:txBody>
      </p:sp>
      <p:sp>
        <p:nvSpPr>
          <p:cNvPr id="32801" name="Rectangle 35"/>
          <p:cNvSpPr>
            <a:spLocks noChangeArrowheads="1"/>
          </p:cNvSpPr>
          <p:nvPr/>
        </p:nvSpPr>
        <p:spPr bwMode="auto">
          <a:xfrm>
            <a:off x="7079120" y="3192463"/>
            <a:ext cx="154689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Object Space</a:t>
            </a:r>
          </a:p>
        </p:txBody>
      </p:sp>
      <p:sp>
        <p:nvSpPr>
          <p:cNvPr id="32802" name="Freeform 36"/>
          <p:cNvSpPr>
            <a:spLocks/>
          </p:cNvSpPr>
          <p:nvPr/>
        </p:nvSpPr>
        <p:spPr bwMode="auto">
          <a:xfrm>
            <a:off x="7013575" y="4781551"/>
            <a:ext cx="1111250" cy="777875"/>
          </a:xfrm>
          <a:custGeom>
            <a:avLst/>
            <a:gdLst>
              <a:gd name="T0" fmla="*/ 2147483647 w 700"/>
              <a:gd name="T1" fmla="*/ 0 h 490"/>
              <a:gd name="T2" fmla="*/ 2147483647 w 700"/>
              <a:gd name="T3" fmla="*/ 2147483647 h 490"/>
              <a:gd name="T4" fmla="*/ 2147483647 w 700"/>
              <a:gd name="T5" fmla="*/ 2147483647 h 490"/>
              <a:gd name="T6" fmla="*/ 0 w 700"/>
              <a:gd name="T7" fmla="*/ 2147483647 h 490"/>
              <a:gd name="T8" fmla="*/ 2147483647 w 700"/>
              <a:gd name="T9" fmla="*/ 0 h 4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0"/>
              <a:gd name="T16" fmla="*/ 0 h 490"/>
              <a:gd name="T17" fmla="*/ 700 w 700"/>
              <a:gd name="T18" fmla="*/ 490 h 4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0" h="490">
                <a:moveTo>
                  <a:pt x="397" y="0"/>
                </a:moveTo>
                <a:lnTo>
                  <a:pt x="699" y="115"/>
                </a:lnTo>
                <a:lnTo>
                  <a:pt x="452" y="489"/>
                </a:lnTo>
                <a:lnTo>
                  <a:pt x="0" y="396"/>
                </a:lnTo>
                <a:lnTo>
                  <a:pt x="397" y="0"/>
                </a:lnTo>
              </a:path>
            </a:pathLst>
          </a:custGeom>
          <a:solidFill>
            <a:schemeClr val="accent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Freeform 37"/>
          <p:cNvSpPr>
            <a:spLocks/>
          </p:cNvSpPr>
          <p:nvPr/>
        </p:nvSpPr>
        <p:spPr bwMode="auto">
          <a:xfrm>
            <a:off x="7734300" y="4968875"/>
            <a:ext cx="1106488" cy="820738"/>
          </a:xfrm>
          <a:custGeom>
            <a:avLst/>
            <a:gdLst>
              <a:gd name="T0" fmla="*/ 2147483647 w 697"/>
              <a:gd name="T1" fmla="*/ 0 h 517"/>
              <a:gd name="T2" fmla="*/ 2147483647 w 697"/>
              <a:gd name="T3" fmla="*/ 2147483647 h 517"/>
              <a:gd name="T4" fmla="*/ 2147483647 w 697"/>
              <a:gd name="T5" fmla="*/ 2147483647 h 517"/>
              <a:gd name="T6" fmla="*/ 0 w 697"/>
              <a:gd name="T7" fmla="*/ 2147483647 h 517"/>
              <a:gd name="T8" fmla="*/ 2147483647 w 697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7"/>
              <a:gd name="T16" fmla="*/ 0 h 517"/>
              <a:gd name="T17" fmla="*/ 697 w 697"/>
              <a:gd name="T18" fmla="*/ 517 h 5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7" h="517">
                <a:moveTo>
                  <a:pt x="247" y="0"/>
                </a:moveTo>
                <a:lnTo>
                  <a:pt x="593" y="131"/>
                </a:lnTo>
                <a:lnTo>
                  <a:pt x="696" y="516"/>
                </a:lnTo>
                <a:lnTo>
                  <a:pt x="0" y="372"/>
                </a:lnTo>
                <a:lnTo>
                  <a:pt x="247" y="0"/>
                </a:lnTo>
              </a:path>
            </a:pathLst>
          </a:custGeom>
          <a:solidFill>
            <a:schemeClr val="accent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Freeform 38"/>
          <p:cNvSpPr>
            <a:spLocks/>
          </p:cNvSpPr>
          <p:nvPr/>
        </p:nvSpPr>
        <p:spPr bwMode="auto">
          <a:xfrm>
            <a:off x="7654925" y="4046538"/>
            <a:ext cx="1022350" cy="1122362"/>
          </a:xfrm>
          <a:custGeom>
            <a:avLst/>
            <a:gdLst>
              <a:gd name="T0" fmla="*/ 0 w 644"/>
              <a:gd name="T1" fmla="*/ 2147483647 h 707"/>
              <a:gd name="T2" fmla="*/ 2147483647 w 644"/>
              <a:gd name="T3" fmla="*/ 0 h 707"/>
              <a:gd name="T4" fmla="*/ 2147483647 w 644"/>
              <a:gd name="T5" fmla="*/ 2147483647 h 707"/>
              <a:gd name="T6" fmla="*/ 0 w 644"/>
              <a:gd name="T7" fmla="*/ 2147483647 h 707"/>
              <a:gd name="T8" fmla="*/ 0 60000 65536"/>
              <a:gd name="T9" fmla="*/ 0 60000 65536"/>
              <a:gd name="T10" fmla="*/ 0 60000 65536"/>
              <a:gd name="T11" fmla="*/ 0 60000 65536"/>
              <a:gd name="T12" fmla="*/ 0 w 644"/>
              <a:gd name="T13" fmla="*/ 0 h 707"/>
              <a:gd name="T14" fmla="*/ 644 w 644"/>
              <a:gd name="T15" fmla="*/ 707 h 7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4" h="707">
                <a:moveTo>
                  <a:pt x="0" y="458"/>
                </a:moveTo>
                <a:lnTo>
                  <a:pt x="456" y="0"/>
                </a:lnTo>
                <a:lnTo>
                  <a:pt x="643" y="706"/>
                </a:lnTo>
                <a:lnTo>
                  <a:pt x="0" y="458"/>
                </a:lnTo>
              </a:path>
            </a:pathLst>
          </a:custGeom>
          <a:solidFill>
            <a:schemeClr val="tx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Line 39"/>
          <p:cNvSpPr>
            <a:spLocks noChangeShapeType="1"/>
          </p:cNvSpPr>
          <p:nvPr/>
        </p:nvSpPr>
        <p:spPr bwMode="auto">
          <a:xfrm flipV="1">
            <a:off x="3276600" y="4262439"/>
            <a:ext cx="14478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Line 40"/>
          <p:cNvSpPr>
            <a:spLocks noChangeShapeType="1"/>
          </p:cNvSpPr>
          <p:nvPr/>
        </p:nvSpPr>
        <p:spPr bwMode="auto">
          <a:xfrm>
            <a:off x="4724400" y="5110164"/>
            <a:ext cx="4110038" cy="6810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Line 41"/>
          <p:cNvSpPr>
            <a:spLocks noChangeShapeType="1"/>
          </p:cNvSpPr>
          <p:nvPr/>
        </p:nvSpPr>
        <p:spPr bwMode="auto">
          <a:xfrm>
            <a:off x="3657601" y="5329239"/>
            <a:ext cx="1057275" cy="33337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4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</p:spTree>
    <p:extLst>
      <p:ext uri="{BB962C8B-B14F-4D97-AF65-F5344CB8AC3E}">
        <p14:creationId xmlns:p14="http://schemas.microsoft.com/office/powerpoint/2010/main" val="40518386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Rasterization: 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838201" y="5219097"/>
            <a:ext cx="1122165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42F16FB-45EA-F04F-BF7F-BA24110F92A5}" type="slidenum">
              <a:rPr lang="es-ES" sz="1000">
                <a:latin typeface="Arial" charset="0"/>
              </a:rPr>
              <a:pPr lvl="1"/>
              <a:t>50</a:t>
            </a:fld>
            <a:endParaRPr lang="es-ES" sz="1000">
              <a:latin typeface="Arial" charset="0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4" y="1581057"/>
            <a:ext cx="7610476" cy="3670767"/>
          </a:xfrm>
        </p:spPr>
        <p:txBody>
          <a:bodyPr/>
          <a:lstStyle/>
          <a:p>
            <a:pPr>
              <a:buFontTx/>
              <a:buNone/>
            </a:pPr>
            <a:r>
              <a:rPr lang="en-US" sz="2700" dirty="0">
                <a:ea typeface="ＭＳ Ｐゴシック" charset="0"/>
                <a:cs typeface="ＭＳ Ｐゴシック" charset="0"/>
              </a:rPr>
              <a:t>Can be distortions</a:t>
            </a:r>
          </a:p>
        </p:txBody>
      </p:sp>
      <p:pic>
        <p:nvPicPr>
          <p:cNvPr id="35845" name="Picture 5" descr="AN07F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38601"/>
            <a:ext cx="7640638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9812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good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48768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poor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7750176" y="2514600"/>
            <a:ext cx="29450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</a:rPr>
              <a:t>texture stretched</a:t>
            </a:r>
          </a:p>
          <a:p>
            <a:r>
              <a:rPr lang="en-US" dirty="0">
                <a:latin typeface="Arial" charset="0"/>
              </a:rPr>
              <a:t>over trapezoid </a:t>
            </a:r>
          </a:p>
          <a:p>
            <a:r>
              <a:rPr lang="en-US" dirty="0">
                <a:latin typeface="Arial" charset="0"/>
              </a:rPr>
              <a:t>showing effects of </a:t>
            </a:r>
          </a:p>
          <a:p>
            <a:r>
              <a:rPr lang="en-US" dirty="0">
                <a:latin typeface="Arial" charset="0"/>
              </a:rPr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463124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BF5E-8F40-497C-A410-E0573612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E575-BA82-40AC-8354-B62B5AFB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6" y="1825625"/>
            <a:ext cx="11958034" cy="4723282"/>
          </a:xfrm>
        </p:spPr>
        <p:txBody>
          <a:bodyPr>
            <a:normAutofit fontScale="92500"/>
          </a:bodyPr>
          <a:lstStyle/>
          <a:p>
            <a:r>
              <a:rPr lang="en-US" dirty="0"/>
              <a:t>We often have a mismatch between texture size and number of fragments</a:t>
            </a:r>
          </a:p>
          <a:p>
            <a:pPr lvl="1"/>
            <a:r>
              <a:rPr lang="en-US" dirty="0"/>
              <a:t>Requires us to adjust how the texture is sampled…</a:t>
            </a:r>
          </a:p>
          <a:p>
            <a:pPr lvl="1"/>
            <a:r>
              <a:rPr lang="en-US" dirty="0"/>
              <a:t>This more complicated sampling process is called </a:t>
            </a:r>
            <a:r>
              <a:rPr lang="en-US" b="1" i="1" dirty="0"/>
              <a:t>texture filtering</a:t>
            </a:r>
          </a:p>
          <a:p>
            <a:r>
              <a:rPr lang="en-US" b="1" i="1" dirty="0"/>
              <a:t>Magnification  </a:t>
            </a:r>
            <a:r>
              <a:rPr lang="en-US" dirty="0"/>
              <a:t>occurs when we have more fragments than </a:t>
            </a:r>
            <a:r>
              <a:rPr lang="en-US" dirty="0" err="1"/>
              <a:t>texels</a:t>
            </a:r>
            <a:endParaRPr lang="en-US" dirty="0"/>
          </a:p>
          <a:p>
            <a:r>
              <a:rPr lang="en-US" b="1" i="1" dirty="0" err="1"/>
              <a:t>Minification</a:t>
            </a:r>
            <a:r>
              <a:rPr lang="en-US" b="1" i="1" dirty="0"/>
              <a:t>  </a:t>
            </a:r>
            <a:r>
              <a:rPr lang="en-US" dirty="0"/>
              <a:t>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Two common mag filters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Bilinear</a:t>
            </a:r>
          </a:p>
          <a:p>
            <a:r>
              <a:rPr lang="en-US" dirty="0"/>
              <a:t>Most common min filter</a:t>
            </a:r>
          </a:p>
          <a:p>
            <a:pPr lvl="1"/>
            <a:r>
              <a:rPr lang="en-US" dirty="0"/>
              <a:t>Mipmapping</a:t>
            </a:r>
          </a:p>
        </p:txBody>
      </p:sp>
    </p:spTree>
    <p:extLst>
      <p:ext uri="{BB962C8B-B14F-4D97-AF65-F5344CB8AC3E}">
        <p14:creationId xmlns:p14="http://schemas.microsoft.com/office/powerpoint/2010/main" val="4040726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10515600" cy="1325563"/>
          </a:xfrm>
        </p:spPr>
        <p:txBody>
          <a:bodyPr/>
          <a:lstStyle/>
          <a:p>
            <a:r>
              <a:rPr lang="en-US" dirty="0"/>
              <a:t>Magnification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430"/>
          <a:stretch/>
        </p:blipFill>
        <p:spPr>
          <a:xfrm>
            <a:off x="3445099" y="449838"/>
            <a:ext cx="8634014" cy="5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5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6981"/>
            <a:ext cx="12067504" cy="4669350"/>
          </a:xfrm>
        </p:spPr>
        <p:txBody>
          <a:bodyPr>
            <a:normAutofit/>
          </a:bodyPr>
          <a:lstStyle/>
          <a:p>
            <a:r>
              <a:rPr lang="en-US" dirty="0" err="1"/>
              <a:t>Mipmapping</a:t>
            </a:r>
            <a:r>
              <a:rPr lang="en-US" dirty="0"/>
              <a:t> is a method of pre-filtering a texture for </a:t>
            </a:r>
            <a:r>
              <a:rPr lang="en-US" dirty="0" err="1"/>
              <a:t>minification</a:t>
            </a:r>
            <a:endParaRPr lang="en-US" dirty="0"/>
          </a:p>
          <a:p>
            <a:pPr lvl="1"/>
            <a:r>
              <a:rPr lang="en-US" dirty="0" err="1"/>
              <a:t>mip</a:t>
            </a:r>
            <a:r>
              <a:rPr lang="en-US" dirty="0"/>
              <a:t> = “</a:t>
            </a:r>
            <a:r>
              <a:rPr lang="en-US" dirty="0" err="1"/>
              <a:t>multum</a:t>
            </a:r>
            <a:r>
              <a:rPr lang="en-US" dirty="0"/>
              <a:t> in parvo”…. </a:t>
            </a:r>
            <a:r>
              <a:rPr lang="en-US" dirty="0" err="1"/>
              <a:t>latin</a:t>
            </a:r>
            <a:r>
              <a:rPr lang="en-US" dirty="0"/>
              <a:t>: many things in small place(?)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generate a pyramid of textures</a:t>
            </a:r>
          </a:p>
          <a:p>
            <a:pPr lvl="1"/>
            <a:r>
              <a:rPr lang="en-US" dirty="0"/>
              <a:t>Bottom-level is the original texture</a:t>
            </a:r>
          </a:p>
          <a:p>
            <a:pPr lvl="1"/>
            <a:r>
              <a:rPr lang="en-US" dirty="0"/>
              <a:t>Each subsequent level reduces the resolution by ¼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4F92F-F38B-4703-8A69-680DA843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22" y="2474907"/>
            <a:ext cx="381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4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FE15-4077-4075-B90D-7F4EC0CA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146477"/>
            <a:ext cx="10515600" cy="1325563"/>
          </a:xfrm>
        </p:spPr>
        <p:txBody>
          <a:bodyPr/>
          <a:lstStyle/>
          <a:p>
            <a:r>
              <a:rPr lang="en-US" dirty="0"/>
              <a:t>Sprites versus Textures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ECC7C-EA22-4CA7-B48A-CBDBB355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57"/>
          <a:stretch/>
        </p:blipFill>
        <p:spPr>
          <a:xfrm>
            <a:off x="3568567" y="1819277"/>
            <a:ext cx="8623434" cy="4892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AF0DE-DF63-450E-850A-35F2AD0BEFD1}"/>
              </a:ext>
            </a:extLst>
          </p:cNvPr>
          <p:cNvSpPr txBox="1"/>
          <p:nvPr/>
        </p:nvSpPr>
        <p:spPr>
          <a:xfrm>
            <a:off x="76200" y="1819276"/>
            <a:ext cx="40100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Where do you see sprites being used?</a:t>
            </a:r>
          </a:p>
          <a:p>
            <a:endParaRPr lang="en-US" sz="1600" dirty="0"/>
          </a:p>
          <a:p>
            <a:r>
              <a:rPr lang="en-US" sz="1600" dirty="0"/>
              <a:t>Where do you see textures being used?</a:t>
            </a:r>
          </a:p>
          <a:p>
            <a:endParaRPr lang="en-US" sz="1600" dirty="0"/>
          </a:p>
          <a:p>
            <a:r>
              <a:rPr lang="en-US" sz="1600" dirty="0"/>
              <a:t>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704060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Calibri" charset="0"/>
                <a:ea typeface="微軟正黑體" charset="0"/>
                <a:cs typeface="微軟正黑體" charset="0"/>
              </a:rPr>
              <a:t>Bump Mapping and Normal Mapping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0154" y="1847850"/>
            <a:ext cx="8470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Bump Mapping:</a:t>
            </a:r>
          </a:p>
          <a:p>
            <a:r>
              <a:rPr lang="en-US" dirty="0"/>
              <a:t>Perturbing mesh </a:t>
            </a:r>
            <a:r>
              <a:rPr lang="en-US" dirty="0" err="1"/>
              <a:t>normals</a:t>
            </a:r>
            <a:r>
              <a:rPr lang="en-US" dirty="0"/>
              <a:t> to create the appearance of geometric detail</a:t>
            </a:r>
          </a:p>
          <a:p>
            <a:endParaRPr lang="en-US" dirty="0"/>
          </a:p>
          <a:p>
            <a:r>
              <a:rPr lang="en-US" b="1" dirty="0"/>
              <a:t>Normal Mapping</a:t>
            </a:r>
            <a:r>
              <a:rPr lang="en-US" dirty="0"/>
              <a:t>:</a:t>
            </a:r>
          </a:p>
          <a:p>
            <a:r>
              <a:rPr lang="en-US" dirty="0"/>
              <a:t>A way of implementing bump 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879176"/>
            <a:ext cx="8239386" cy="27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/>
          </p:cNvSpPr>
          <p:nvPr>
            <p:ph type="title" idx="4294967295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altLang="zh-TW" dirty="0">
                <a:latin typeface="Calibri" charset="0"/>
                <a:ea typeface="微軟正黑體" charset="0"/>
              </a:rPr>
              <a:t>Bump Mapping and Shading</a:t>
            </a:r>
          </a:p>
        </p:txBody>
      </p:sp>
      <p:pic>
        <p:nvPicPr>
          <p:cNvPr id="28676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05000"/>
            <a:ext cx="6705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67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243388"/>
            <a:ext cx="6705600" cy="230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541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0681-D66B-4FC0-98B7-F22F1A98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8C58D-C656-4EF9-8B8B-4AABD47A2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28" y="1690339"/>
            <a:ext cx="11218533" cy="3670767"/>
          </a:xfrm>
        </p:spPr>
        <p:txBody>
          <a:bodyPr/>
          <a:lstStyle/>
          <a:p>
            <a:r>
              <a:rPr lang="en-US" dirty="0"/>
              <a:t>How can we render reflections with a rasterization engine?</a:t>
            </a:r>
          </a:p>
          <a:p>
            <a:pPr lvl="1"/>
            <a:r>
              <a:rPr lang="en-US" dirty="0"/>
              <a:t>When shading a fragment, usually don’t know other scene geometry</a:t>
            </a:r>
          </a:p>
          <a:p>
            <a:pPr lvl="1"/>
            <a:r>
              <a:rPr lang="en-US" dirty="0"/>
              <a:t>Answer: use texture mapping….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 texture of the environment</a:t>
            </a:r>
          </a:p>
          <a:p>
            <a:pPr lvl="1"/>
            <a:r>
              <a:rPr lang="en-US" dirty="0"/>
              <a:t>Map it onto mirror object surface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A4761-BF9B-46A9-B4D1-D6AA9A67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68" y="2629996"/>
            <a:ext cx="5293134" cy="40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3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Environment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11191437" cy="43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6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D683403-4224-8D45-A6F1-CF4A737896A7}" type="slidenum">
              <a:rPr lang="es-ES" sz="1000">
                <a:latin typeface="Arial" charset="0"/>
              </a:rPr>
              <a:pPr lvl="1"/>
              <a:t>59</a:t>
            </a:fld>
            <a:endParaRPr lang="es-ES" sz="1000">
              <a:latin typeface="Arial" charset="0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1639094" y="2094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Cube 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30" y="2557448"/>
            <a:ext cx="7563971" cy="3957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EF7EB-2C1A-4303-B483-C6D26B0C8566}"/>
              </a:ext>
            </a:extLst>
          </p:cNvPr>
          <p:cNvSpPr txBox="1"/>
          <p:nvPr/>
        </p:nvSpPr>
        <p:spPr>
          <a:xfrm>
            <a:off x="306846" y="1123856"/>
            <a:ext cx="12157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Cube mapping takes a different approach….</a:t>
            </a:r>
          </a:p>
          <a:p>
            <a:r>
              <a:rPr lang="en-US" sz="2800" dirty="0"/>
              <a:t>Imagine an object is in a box…and you can see the environment through that box</a:t>
            </a:r>
          </a:p>
        </p:txBody>
      </p:sp>
    </p:spTree>
    <p:extLst>
      <p:ext uri="{BB962C8B-B14F-4D97-AF65-F5344CB8AC3E}">
        <p14:creationId xmlns:p14="http://schemas.microsoft.com/office/powerpoint/2010/main" val="396777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288" y="365127"/>
            <a:ext cx="11823712" cy="1325563"/>
          </a:xfrm>
        </p:spPr>
        <p:txBody>
          <a:bodyPr>
            <a:normAutofit/>
          </a:bodyPr>
          <a:lstStyle/>
          <a:p>
            <a:r>
              <a:rPr lang="en-US" dirty="0"/>
              <a:t>Interpolating Colors: Barycentric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88" y="1720474"/>
            <a:ext cx="10985511" cy="3670767"/>
          </a:xfrm>
        </p:spPr>
        <p:txBody>
          <a:bodyPr/>
          <a:lstStyle/>
          <a:p>
            <a:r>
              <a:rPr lang="en-US" dirty="0"/>
              <a:t>Describe location of point in a triangle in relation to the vertices</a:t>
            </a:r>
          </a:p>
          <a:p>
            <a:r>
              <a:rPr lang="en-US" dirty="0"/>
              <a:t>p=(λ</a:t>
            </a:r>
            <a:r>
              <a:rPr lang="en-US" baseline="-25000" dirty="0"/>
              <a:t>1</a:t>
            </a:r>
            <a:r>
              <a:rPr lang="en-US" dirty="0"/>
              <a:t>,λ</a:t>
            </a:r>
            <a:r>
              <a:rPr lang="en-US" baseline="-25000" dirty="0"/>
              <a:t>2 </a:t>
            </a:r>
            <a:r>
              <a:rPr lang="en-US" dirty="0"/>
              <a:t>,λ</a:t>
            </a:r>
            <a:r>
              <a:rPr lang="en-US" baseline="-25000" dirty="0"/>
              <a:t>3</a:t>
            </a:r>
            <a:r>
              <a:rPr lang="en-US" dirty="0"/>
              <a:t>) where the following are true</a:t>
            </a:r>
          </a:p>
          <a:p>
            <a:pPr lvl="1"/>
            <a:r>
              <a:rPr lang="en-US" dirty="0"/>
              <a:t>p=λ</a:t>
            </a:r>
            <a:r>
              <a:rPr lang="en-US" baseline="-25000" dirty="0"/>
              <a:t>1</a:t>
            </a:r>
            <a:r>
              <a:rPr lang="en-US" dirty="0"/>
              <a:t>a + λ</a:t>
            </a:r>
            <a:r>
              <a:rPr lang="en-US" baseline="-25000" dirty="0"/>
              <a:t>2 </a:t>
            </a:r>
            <a:r>
              <a:rPr lang="en-US" dirty="0"/>
              <a:t>b +λ</a:t>
            </a:r>
            <a:r>
              <a:rPr lang="en-US" baseline="-25000" dirty="0"/>
              <a:t>3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λ</a:t>
            </a:r>
            <a:r>
              <a:rPr lang="en-US" baseline="-25000" dirty="0"/>
              <a:t>1</a:t>
            </a:r>
            <a:r>
              <a:rPr lang="en-US" dirty="0"/>
              <a:t>+λ</a:t>
            </a:r>
            <a:r>
              <a:rPr lang="en-US" baseline="-25000" dirty="0"/>
              <a:t>2 </a:t>
            </a:r>
            <a:r>
              <a:rPr lang="en-US" dirty="0"/>
              <a:t>+λ</a:t>
            </a:r>
            <a:r>
              <a:rPr lang="en-US" baseline="-25000" dirty="0"/>
              <a:t>3</a:t>
            </a:r>
            <a:r>
              <a:rPr lang="en-US" dirty="0"/>
              <a:t>= 1</a:t>
            </a:r>
          </a:p>
          <a:p>
            <a:r>
              <a:rPr lang="en-US" dirty="0"/>
              <a:t>To interpolate a color f(v) sampled at the vertices we just do:</a:t>
            </a:r>
          </a:p>
          <a:p>
            <a:pPr marL="0" lvl="1" indent="0"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b="1" dirty="0"/>
              <a:t>f(p)=λ</a:t>
            </a:r>
            <a:r>
              <a:rPr lang="en-US" b="1" baseline="-25000" dirty="0"/>
              <a:t>1</a:t>
            </a:r>
            <a:r>
              <a:rPr lang="en-US" b="1" dirty="0"/>
              <a:t>f(a) + λ</a:t>
            </a:r>
            <a:r>
              <a:rPr lang="en-US" b="1" baseline="-25000" dirty="0"/>
              <a:t>2 </a:t>
            </a:r>
            <a:r>
              <a:rPr lang="en-US" b="1" dirty="0"/>
              <a:t>f(b) +λ</a:t>
            </a:r>
            <a:r>
              <a:rPr lang="en-US" b="1" baseline="-25000" dirty="0"/>
              <a:t>3</a:t>
            </a:r>
            <a:r>
              <a:rPr lang="en-US" b="1" dirty="0"/>
              <a:t>f(c)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643305" y="4049647"/>
            <a:ext cx="3638720" cy="2557003"/>
          </a:xfrm>
          <a:prstGeom prst="triangl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27606" y="5328149"/>
            <a:ext cx="41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1169" y="3835197"/>
            <a:ext cx="4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4285" y="6289523"/>
            <a:ext cx="4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28863" y="6308207"/>
            <a:ext cx="63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34709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Forming a Cube Map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418"/>
          <a:stretch/>
        </p:blipFill>
        <p:spPr>
          <a:xfrm>
            <a:off x="337530" y="2337094"/>
            <a:ext cx="9712302" cy="4520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2E5F2B-86A4-42C7-AB34-19331017AAB7}"/>
              </a:ext>
            </a:extLst>
          </p:cNvPr>
          <p:cNvSpPr txBox="1"/>
          <p:nvPr/>
        </p:nvSpPr>
        <p:spPr>
          <a:xfrm>
            <a:off x="1123055" y="1472859"/>
            <a:ext cx="9966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cube map requires 6 images</a:t>
            </a:r>
          </a:p>
          <a:p>
            <a:r>
              <a:rPr lang="en-US" sz="2800" dirty="0"/>
              <a:t>Each covers a 90 degree angle from the center of the cube</a:t>
            </a:r>
          </a:p>
        </p:txBody>
      </p:sp>
    </p:spTree>
    <p:extLst>
      <p:ext uri="{BB962C8B-B14F-4D97-AF65-F5344CB8AC3E}">
        <p14:creationId xmlns:p14="http://schemas.microsoft.com/office/powerpoint/2010/main" val="3244893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using the Reflection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07"/>
          <a:stretch/>
        </p:blipFill>
        <p:spPr>
          <a:xfrm>
            <a:off x="549082" y="1690690"/>
            <a:ext cx="10300979" cy="45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4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62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Compute the color of the light being reflected from the hit point.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24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8CCA-D39C-4664-A3B7-82C30DA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Tracing: Extremely Flexible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4DE0-139D-4C67-80F7-13AE9B98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simulate global visual effects such as</a:t>
            </a:r>
          </a:p>
          <a:p>
            <a:pPr lvl="1"/>
            <a:r>
              <a:rPr lang="en-US" dirty="0"/>
              <a:t>Mirror-like reflection</a:t>
            </a:r>
          </a:p>
          <a:p>
            <a:pPr lvl="1"/>
            <a:r>
              <a:rPr lang="en-US" dirty="0"/>
              <a:t>Transparency and translucency </a:t>
            </a:r>
          </a:p>
          <a:p>
            <a:pPr lvl="1"/>
            <a:r>
              <a:rPr lang="en-US" dirty="0"/>
              <a:t>Global illumination (indirect lighting and color bleeding)</a:t>
            </a:r>
          </a:p>
          <a:p>
            <a:pPr lvl="1"/>
            <a:r>
              <a:rPr lang="en-US" dirty="0"/>
              <a:t>Soft shadows….</a:t>
            </a:r>
          </a:p>
          <a:p>
            <a:pPr lvl="1"/>
            <a:r>
              <a:rPr lang="en-US" dirty="0"/>
              <a:t>And mores……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5D4D-7D3D-479D-9248-4BA65D43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45" y="3611539"/>
            <a:ext cx="4805563" cy="3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7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DF008-C4F9-49AF-9744-461847AF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75"/>
            <a:ext cx="12192000" cy="67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7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64A40-69D6-419F-9519-8EB8E9A9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67"/>
            <a:ext cx="12192000" cy="67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3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E4432-B9B7-4469-87DC-109403BD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"/>
            <a:ext cx="12192000" cy="68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63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5CAA-1D7A-4D25-B331-6F465D09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3" y="1570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Ray-Tracing: </a:t>
            </a:r>
            <a:br>
              <a:rPr lang="en-US" dirty="0"/>
            </a:br>
            <a:r>
              <a:rPr lang="en-US" dirty="0"/>
              <a:t>Computationally</a:t>
            </a:r>
            <a:br>
              <a:rPr lang="en-US" dirty="0"/>
            </a:br>
            <a:r>
              <a:rPr lang="en-US" dirty="0"/>
              <a:t>Intense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74D5F-F22E-4259-9CAD-E8D5B1F6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107" y="-39785"/>
            <a:ext cx="6145019" cy="689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5EB82-3BC1-40AB-9CAB-1C4708BF55D5}"/>
              </a:ext>
            </a:extLst>
          </p:cNvPr>
          <p:cNvSpPr txBox="1"/>
          <p:nvPr/>
        </p:nvSpPr>
        <p:spPr>
          <a:xfrm>
            <a:off x="182993" y="1641563"/>
            <a:ext cx="5718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rays get generated</a:t>
            </a:r>
          </a:p>
          <a:p>
            <a:endParaRPr lang="en-US" dirty="0"/>
          </a:p>
          <a:p>
            <a:r>
              <a:rPr lang="en-US" dirty="0"/>
              <a:t>Each pixel requires multiple primary rays for anti-aliasing</a:t>
            </a:r>
          </a:p>
          <a:p>
            <a:endParaRPr lang="en-US" dirty="0"/>
          </a:p>
          <a:p>
            <a:r>
              <a:rPr lang="en-US" dirty="0"/>
              <a:t>Each hit on a surface recursively generates more rays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EDF2-FA49-421B-BDC7-F639C81F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3" y="3651629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998CA-6522-47BE-A96A-03F43D6C2C93}"/>
              </a:ext>
            </a:extLst>
          </p:cNvPr>
          <p:cNvSpPr txBox="1"/>
          <p:nvPr/>
        </p:nvSpPr>
        <p:spPr>
          <a:xfrm>
            <a:off x="3549885" y="4544704"/>
            <a:ext cx="182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Cornell Box</a:t>
            </a:r>
            <a:br>
              <a:rPr lang="en-US" dirty="0"/>
            </a:br>
            <a:r>
              <a:rPr lang="en-US" dirty="0"/>
              <a:t>About 100,000 rays per pixel</a:t>
            </a:r>
          </a:p>
        </p:txBody>
      </p:sp>
    </p:spTree>
    <p:extLst>
      <p:ext uri="{BB962C8B-B14F-4D97-AF65-F5344CB8AC3E}">
        <p14:creationId xmlns:p14="http://schemas.microsoft.com/office/powerpoint/2010/main" val="3134920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1BDF-86FB-4F56-BFE3-B0E36258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0D3C-C425-403A-ADC8-0F49A73A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3" y="1472328"/>
            <a:ext cx="10226722" cy="53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4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5F5-8443-4EB9-918F-76DDEE40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RTX: Real-Time Ray-Tracing Demo</a:t>
            </a:r>
          </a:p>
        </p:txBody>
      </p:sp>
      <p:pic>
        <p:nvPicPr>
          <p:cNvPr id="4" name="Online Media 3" title="Atomic Heart: Official GeForce RTX Real-Time Ray Tracing Demo">
            <a:hlinkClick r:id="" action="ppaction://media"/>
            <a:extLst>
              <a:ext uri="{FF2B5EF4-FFF2-40B4-BE49-F238E27FC236}">
                <a16:creationId xmlns:a16="http://schemas.microsoft.com/office/drawing/2014/main" id="{106D5038-E8D6-46C3-BE03-A26AFD1EE73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4353" y="1690690"/>
            <a:ext cx="8604947" cy="48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6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Barycentric Coordinates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742" t="9020" r="-2553" b="33467"/>
          <a:stretch/>
        </p:blipFill>
        <p:spPr>
          <a:xfrm>
            <a:off x="2446356" y="1837334"/>
            <a:ext cx="5937930" cy="2375065"/>
          </a:xfrm>
        </p:spPr>
      </p:pic>
      <p:sp>
        <p:nvSpPr>
          <p:cNvPr id="5" name="TextBox 4"/>
          <p:cNvSpPr txBox="1"/>
          <p:nvPr/>
        </p:nvSpPr>
        <p:spPr>
          <a:xfrm>
            <a:off x="1135244" y="4347402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Stanford’s </a:t>
            </a:r>
            <a:r>
              <a:rPr lang="en-US" i="1" dirty="0"/>
              <a:t>CS348b: Image Synthesis </a:t>
            </a:r>
            <a:r>
              <a:rPr lang="en-US" dirty="0"/>
              <a:t>by Matt Pharr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2533" y="3843067"/>
            <a:ext cx="199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b2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632EC-70DD-4971-9BC3-8C4B27EB71A9}"/>
              </a:ext>
            </a:extLst>
          </p:cNvPr>
          <p:cNvSpPr txBox="1"/>
          <p:nvPr/>
        </p:nvSpPr>
        <p:spPr>
          <a:xfrm>
            <a:off x="220639" y="5281683"/>
            <a:ext cx="11750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Barycentric coordinates express the location of a point p as a linear combination of the coordinates of 3 vertices</a:t>
            </a:r>
          </a:p>
          <a:p>
            <a:endParaRPr lang="en-US" sz="2000" dirty="0"/>
          </a:p>
          <a:p>
            <a:r>
              <a:rPr lang="en-US" sz="2000" dirty="0"/>
              <a:t>P = (b0,b1,b2)</a:t>
            </a:r>
          </a:p>
        </p:txBody>
      </p:sp>
    </p:spTree>
    <p:extLst>
      <p:ext uri="{BB962C8B-B14F-4D97-AF65-F5344CB8AC3E}">
        <p14:creationId xmlns:p14="http://schemas.microsoft.com/office/powerpoint/2010/main" val="203315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D5E5-7D87-438D-8E69-255A36FF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1" y="-297655"/>
            <a:ext cx="10515600" cy="1325563"/>
          </a:xfrm>
        </p:spPr>
        <p:txBody>
          <a:bodyPr/>
          <a:lstStyle/>
          <a:p>
            <a:r>
              <a:rPr lang="en-US" dirty="0"/>
              <a:t>Hidden Surface Removal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A289B-E0EC-4253-8BD6-1C738E886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68" y="843578"/>
            <a:ext cx="10515600" cy="60144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for objects occluded by other objects to not be seen</a:t>
            </a:r>
          </a:p>
          <a:p>
            <a:pPr marL="0" indent="0">
              <a:buNone/>
            </a:pPr>
            <a:r>
              <a:rPr lang="en-US" b="1" i="1" dirty="0"/>
              <a:t>Painters Algorithm</a:t>
            </a:r>
          </a:p>
          <a:p>
            <a:r>
              <a:rPr lang="en-US" dirty="0"/>
              <a:t>Oldest method proposed for doing hidden surface removal</a:t>
            </a:r>
          </a:p>
          <a:p>
            <a:r>
              <a:rPr lang="en-US" dirty="0"/>
              <a:t>Sort triangles by depth</a:t>
            </a:r>
          </a:p>
          <a:p>
            <a:r>
              <a:rPr lang="en-US" dirty="0"/>
              <a:t>Draw the triangles into the frame buffer in sorted order</a:t>
            </a:r>
          </a:p>
          <a:p>
            <a:pPr lvl="1"/>
            <a:r>
              <a:rPr lang="en-US" dirty="0"/>
              <a:t>Farthest to closest</a:t>
            </a:r>
          </a:p>
          <a:p>
            <a:pPr lvl="1"/>
            <a:r>
              <a:rPr lang="en-US" dirty="0"/>
              <a:t>…so closer objects are drawn over farther objects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What are some problems with this?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A927-514A-4E7C-A880-D9D2A6F2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249" y="4351164"/>
            <a:ext cx="57150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1315E-1A83-4515-95AC-3C8D1CF5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4" y="4222021"/>
            <a:ext cx="2919483" cy="17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4BFE-9DB1-431E-8CED-B30A5869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80DC-12D5-4B4D-8098-EA6B15D1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expensive to sort….</a:t>
            </a:r>
          </a:p>
          <a:p>
            <a:r>
              <a:rPr lang="en-US" dirty="0"/>
              <a:t>Also, a single triangle can have multiple depths</a:t>
            </a:r>
          </a:p>
          <a:p>
            <a:pPr lvl="1"/>
            <a:r>
              <a:rPr lang="en-US" dirty="0"/>
              <a:t>Occlusion cycles cannot be resolved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E42F0-CBDE-47FD-908B-81CB8CFA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28" y="3522900"/>
            <a:ext cx="31908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123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13222</TotalTime>
  <Words>1891</Words>
  <Application>Microsoft Office PowerPoint</Application>
  <PresentationFormat>Widescreen</PresentationFormat>
  <Paragraphs>434</Paragraphs>
  <Slides>69</Slides>
  <Notes>28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微軟正黑體</vt:lpstr>
      <vt:lpstr>ＭＳ Ｐゴシック</vt:lpstr>
      <vt:lpstr>Arial</vt:lpstr>
      <vt:lpstr>Book Antiqua</vt:lpstr>
      <vt:lpstr>Calibri</vt:lpstr>
      <vt:lpstr>Cambria</vt:lpstr>
      <vt:lpstr>Cambria Math</vt:lpstr>
      <vt:lpstr>Comic Sans MS</vt:lpstr>
      <vt:lpstr>Lato</vt:lpstr>
      <vt:lpstr>Lato Medium</vt:lpstr>
      <vt:lpstr>Times New Roman</vt:lpstr>
      <vt:lpstr>Wingdings</vt:lpstr>
      <vt:lpstr>SampleSlides</vt:lpstr>
      <vt:lpstr>Equation</vt:lpstr>
      <vt:lpstr>PowerPoint Presentation</vt:lpstr>
      <vt:lpstr>Computer Graphics</vt:lpstr>
      <vt:lpstr>Rasterization versus Ray Tracing</vt:lpstr>
      <vt:lpstr>Rendering: Rasterization</vt:lpstr>
      <vt:lpstr>Rasterization: 3D Graphics Pipeline</vt:lpstr>
      <vt:lpstr>Interpolating Colors: Barycentric Coordinates</vt:lpstr>
      <vt:lpstr>Barycentric Coordinates</vt:lpstr>
      <vt:lpstr>Hidden Surface Removal</vt:lpstr>
      <vt:lpstr>Painter’s Algorithm</vt:lpstr>
      <vt:lpstr>Hidden Surface Removal: Z-Buffer</vt:lpstr>
      <vt:lpstr>Shading</vt:lpstr>
      <vt:lpstr>Phong Reflectance Model</vt:lpstr>
      <vt:lpstr>Shading</vt:lpstr>
      <vt:lpstr>Scattering </vt:lpstr>
      <vt:lpstr>Rendering Equation</vt:lpstr>
      <vt:lpstr>Global Effects</vt:lpstr>
      <vt:lpstr>Local vs Global Illumination</vt:lpstr>
      <vt:lpstr>Light-Material Interaction</vt:lpstr>
      <vt:lpstr>Light Sources</vt:lpstr>
      <vt:lpstr>Simple Light Source Models</vt:lpstr>
      <vt:lpstr>Surface Types</vt:lpstr>
      <vt:lpstr>The Phong Reflection Model</vt:lpstr>
      <vt:lpstr>Modeling a Lambertian Surface – Diffuse Reflection</vt:lpstr>
      <vt:lpstr>Modeling a Ideal Reflector – Specular Reflection</vt:lpstr>
      <vt:lpstr>Specular Reflection</vt:lpstr>
      <vt:lpstr>Specular Reflection</vt:lpstr>
      <vt:lpstr>Ambient Light</vt:lpstr>
      <vt:lpstr>Distance Terms</vt:lpstr>
      <vt:lpstr>Light Sources</vt:lpstr>
      <vt:lpstr>Material Properties</vt:lpstr>
      <vt:lpstr>Phong Reflectance Model</vt:lpstr>
      <vt:lpstr>Blinn-Phong Reflectance Model</vt:lpstr>
      <vt:lpstr>The Halfway Vector</vt:lpstr>
      <vt:lpstr>Phong versus Blinn-Phong</vt:lpstr>
      <vt:lpstr>Example</vt:lpstr>
      <vt:lpstr>Mesh Shading</vt:lpstr>
      <vt:lpstr>Gouraud and Phong Shading</vt:lpstr>
      <vt:lpstr>Shaders</vt:lpstr>
      <vt:lpstr>The Limits of Geometric Modeling</vt:lpstr>
      <vt:lpstr>Or Consider Modeling an Orange</vt:lpstr>
      <vt:lpstr>Modeling an Orange</vt:lpstr>
      <vt:lpstr>Modeling an Orange</vt:lpstr>
      <vt:lpstr>Three Types of Mapping</vt:lpstr>
      <vt:lpstr>Texture Mapping</vt:lpstr>
      <vt:lpstr>Environment Mapping </vt:lpstr>
      <vt:lpstr>Bump (or Normal) Mapping</vt:lpstr>
      <vt:lpstr>The Idea is Simple</vt:lpstr>
      <vt:lpstr>Specifying a Texture Mapping Function</vt:lpstr>
      <vt:lpstr>Mapping a Texture</vt:lpstr>
      <vt:lpstr>Mapping a Texture</vt:lpstr>
      <vt:lpstr>Texture Filtering</vt:lpstr>
      <vt:lpstr>Magnification Examples</vt:lpstr>
      <vt:lpstr>Mipmapping</vt:lpstr>
      <vt:lpstr>Sprites versus Textures</vt:lpstr>
      <vt:lpstr>Bump Mapping and Normal Mapping</vt:lpstr>
      <vt:lpstr>Bump Mapping and Shading</vt:lpstr>
      <vt:lpstr>Environment Mapping</vt:lpstr>
      <vt:lpstr>Types of Environment Maps</vt:lpstr>
      <vt:lpstr>Cube Map</vt:lpstr>
      <vt:lpstr>Forming a Cube Map </vt:lpstr>
      <vt:lpstr>Index using the Reflection Vector</vt:lpstr>
      <vt:lpstr>Ray Tracing </vt:lpstr>
      <vt:lpstr>Ray Tracing: Extremely Flexible</vt:lpstr>
      <vt:lpstr>PowerPoint Presentation</vt:lpstr>
      <vt:lpstr>PowerPoint Presentation</vt:lpstr>
      <vt:lpstr>PowerPoint Presentation</vt:lpstr>
      <vt:lpstr>Ray-Tracing:  Computationally Intense</vt:lpstr>
      <vt:lpstr>Real-Time Ray-Tracing</vt:lpstr>
      <vt:lpstr>NVIDIA RTX: Real-Time Ray-Tracing Demo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120</cp:revision>
  <dcterms:created xsi:type="dcterms:W3CDTF">2017-05-11T14:02:37Z</dcterms:created>
  <dcterms:modified xsi:type="dcterms:W3CDTF">2019-03-04T21:01:34Z</dcterms:modified>
</cp:coreProperties>
</file>